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Override PartName="/ppt/charts/chart6.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30"/>
  </p:notesMasterIdLst>
  <p:handoutMasterIdLst>
    <p:handoutMasterId r:id="rId31"/>
  </p:handoutMasterIdLst>
  <p:sldIdLst>
    <p:sldId id="256" r:id="rId2"/>
    <p:sldId id="257" r:id="rId3"/>
    <p:sldId id="264" r:id="rId4"/>
    <p:sldId id="265" r:id="rId5"/>
    <p:sldId id="263" r:id="rId6"/>
    <p:sldId id="276" r:id="rId7"/>
    <p:sldId id="258" r:id="rId8"/>
    <p:sldId id="260" r:id="rId9"/>
    <p:sldId id="270" r:id="rId10"/>
    <p:sldId id="266" r:id="rId11"/>
    <p:sldId id="267" r:id="rId12"/>
    <p:sldId id="268" r:id="rId13"/>
    <p:sldId id="269" r:id="rId14"/>
    <p:sldId id="273" r:id="rId15"/>
    <p:sldId id="274" r:id="rId16"/>
    <p:sldId id="275" r:id="rId17"/>
    <p:sldId id="277" r:id="rId18"/>
    <p:sldId id="278" r:id="rId19"/>
    <p:sldId id="279" r:id="rId20"/>
    <p:sldId id="283" r:id="rId21"/>
    <p:sldId id="284" r:id="rId22"/>
    <p:sldId id="262" r:id="rId23"/>
    <p:sldId id="286" r:id="rId24"/>
    <p:sldId id="272" r:id="rId25"/>
    <p:sldId id="282" r:id="rId26"/>
    <p:sldId id="280" r:id="rId27"/>
    <p:sldId id="281" r:id="rId28"/>
    <p:sldId id="285" r:id="rId2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15" autoAdjust="0"/>
    <p:restoredTop sz="94718" autoAdjust="0"/>
  </p:normalViewPr>
  <p:slideViewPr>
    <p:cSldViewPr>
      <p:cViewPr>
        <p:scale>
          <a:sx n="70" d="100"/>
          <a:sy n="70" d="100"/>
        </p:scale>
        <p:origin x="-1386" y="-72"/>
      </p:cViewPr>
      <p:guideLst>
        <p:guide orient="horz" pos="2160"/>
        <p:guide pos="2880"/>
      </p:guideLst>
    </p:cSldViewPr>
  </p:slideViewPr>
  <p:outlineViewPr>
    <p:cViewPr>
      <p:scale>
        <a:sx n="33" d="100"/>
        <a:sy n="33" d="100"/>
      </p:scale>
      <p:origin x="0" y="29412"/>
    </p:cViewPr>
  </p:outlineViewPr>
  <p:notesTextViewPr>
    <p:cViewPr>
      <p:scale>
        <a:sx n="100" d="100"/>
        <a:sy n="100" d="100"/>
      </p:scale>
      <p:origin x="0" y="0"/>
    </p:cViewPr>
  </p:notesTextViewPr>
  <p:notesViewPr>
    <p:cSldViewPr>
      <p:cViewPr varScale="1">
        <p:scale>
          <a:sx n="56" d="100"/>
          <a:sy n="56" d="100"/>
        </p:scale>
        <p:origin x="-288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_Microsoft_Office_Excel_2007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_Microsoft_Office_Excel_2007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______Microsoft_Office_Excel_20073.xlsx"/></Relationships>
</file>

<file path=ppt/charts/_rels/chart4.xml.rels><?xml version="1.0" encoding="UTF-8" standalone="yes"?>
<Relationships xmlns="http://schemas.openxmlformats.org/package/2006/relationships"><Relationship Id="rId1" Type="http://schemas.openxmlformats.org/officeDocument/2006/relationships/package" Target="../embeddings/______Microsoft_Office_Excel_2007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______Microsoft_Office_Excel_20075.xlsx"/></Relationships>
</file>

<file path=ppt/charts/_rels/chart6.xml.rels><?xml version="1.0" encoding="UTF-8" standalone="yes"?>
<Relationships xmlns="http://schemas.openxmlformats.org/package/2006/relationships"><Relationship Id="rId1" Type="http://schemas.openxmlformats.org/officeDocument/2006/relationships/package" Target="../embeddings/______Microsoft_Office_Excel_20076.xlsx"/></Relationships>
</file>

<file path=ppt/charts/_rels/chart7.xml.rels><?xml version="1.0" encoding="UTF-8" standalone="yes"?>
<Relationships xmlns="http://schemas.openxmlformats.org/package/2006/relationships"><Relationship Id="rId1" Type="http://schemas.openxmlformats.org/officeDocument/2006/relationships/package" Target="../embeddings/______Microsoft_Office_Excel_20077.xlsx"/></Relationships>
</file>

<file path=ppt/charts/_rels/chart8.xml.rels><?xml version="1.0" encoding="UTF-8" standalone="yes"?>
<Relationships xmlns="http://schemas.openxmlformats.org/package/2006/relationships"><Relationship Id="rId1" Type="http://schemas.openxmlformats.org/officeDocument/2006/relationships/package" Target="../embeddings/______Microsoft_Office_Excel_20078.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style val="34"/>
  <c:chart>
    <c:title>
      <c:tx>
        <c:rich>
          <a:bodyPr/>
          <a:lstStyle/>
          <a:p>
            <a:pPr>
              <a:defRPr/>
            </a:pPr>
            <a:r>
              <a:rPr lang="ru-RU"/>
              <a:t>Муниципального округа </a:t>
            </a:r>
          </a:p>
          <a:p>
            <a:pPr>
              <a:defRPr/>
            </a:pPr>
            <a:r>
              <a:rPr lang="ru-RU"/>
              <a:t>«Медведский сельсовет»</a:t>
            </a:r>
          </a:p>
        </c:rich>
      </c:tx>
      <c:layout>
        <c:manualLayout>
          <c:xMode val="edge"/>
          <c:yMode val="edge"/>
          <c:x val="0.28280477235427676"/>
          <c:y val="1.9642254395619944E-2"/>
        </c:manualLayout>
      </c:layout>
    </c:title>
    <c:view3D>
      <c:rotX val="30"/>
      <c:rAngAx val="1"/>
    </c:view3D>
    <c:plotArea>
      <c:layout>
        <c:manualLayout>
          <c:layoutTarget val="inner"/>
          <c:xMode val="edge"/>
          <c:yMode val="edge"/>
          <c:x val="7.4845679012345914E-2"/>
          <c:y val="0.20728499267117179"/>
          <c:w val="0.84104938271604934"/>
          <c:h val="0.64932604383333314"/>
        </c:manualLayout>
      </c:layout>
      <c:pie3DChart>
        <c:varyColors val="1"/>
        <c:ser>
          <c:idx val="0"/>
          <c:order val="0"/>
          <c:tx>
            <c:strRef>
              <c:f>Лист1!$B$1</c:f>
              <c:strCache>
                <c:ptCount val="1"/>
                <c:pt idx="0">
                  <c:v>Продажи</c:v>
                </c:pt>
              </c:strCache>
            </c:strRef>
          </c:tx>
          <c:explosion val="28"/>
          <c:dLbls>
            <c:dLbl>
              <c:idx val="0"/>
              <c:layout>
                <c:manualLayout>
                  <c:x val="-0.14151046223388739"/>
                  <c:y val="-0.19947869646276375"/>
                </c:manualLayout>
              </c:layout>
              <c:dLblPos val="bestFit"/>
              <c:showPercent val="1"/>
            </c:dLbl>
            <c:dLbl>
              <c:idx val="1"/>
              <c:layout>
                <c:manualLayout>
                  <c:x val="0.10278105861767282"/>
                  <c:y val="1.696987292425349E-2"/>
                </c:manualLayout>
              </c:layout>
              <c:dLblPos val="bestFit"/>
              <c:showPercent val="1"/>
            </c:dLbl>
            <c:dLbl>
              <c:idx val="2"/>
              <c:layout>
                <c:manualLayout>
                  <c:x val="7.127946680276076E-2"/>
                  <c:y val="7.9191561926503465E-2"/>
                </c:manualLayout>
              </c:layout>
              <c:dLblPos val="bestFit"/>
              <c:showPercent val="1"/>
            </c:dLbl>
            <c:showPercent val="1"/>
            <c:showLeaderLines val="1"/>
          </c:dLbls>
          <c:cat>
            <c:strRef>
              <c:f>Лист1!$A$2:$A$4</c:f>
              <c:strCache>
                <c:ptCount val="3"/>
                <c:pt idx="0">
                  <c:v>с.Медведск</c:v>
                </c:pt>
                <c:pt idx="1">
                  <c:v>п.Высокая Поляна</c:v>
                </c:pt>
                <c:pt idx="2">
                  <c:v>п.Падун</c:v>
                </c:pt>
              </c:strCache>
            </c:strRef>
          </c:cat>
          <c:val>
            <c:numRef>
              <c:f>Лист1!$B$2:$B$4</c:f>
              <c:numCache>
                <c:formatCode>General</c:formatCode>
                <c:ptCount val="3"/>
                <c:pt idx="0">
                  <c:v>30</c:v>
                </c:pt>
                <c:pt idx="1">
                  <c:v>6</c:v>
                </c:pt>
                <c:pt idx="2">
                  <c:v>6</c:v>
                </c:pt>
              </c:numCache>
            </c:numRef>
          </c:val>
        </c:ser>
        <c:dLbls>
          <c:showPercent val="1"/>
        </c:dLbls>
      </c:pie3DChart>
    </c:plotArea>
    <c:legend>
      <c:legendPos val="t"/>
      <c:layout>
        <c:manualLayout>
          <c:xMode val="edge"/>
          <c:yMode val="edge"/>
          <c:x val="0.17138431466558482"/>
          <c:y val="0.85887077018598601"/>
          <c:w val="0.68673157658571604"/>
          <c:h val="7.4895605791211628E-2"/>
        </c:manualLayout>
      </c:layout>
    </c:legend>
    <c:plotVisOnly val="1"/>
    <c:dispBlanksAs val="zero"/>
  </c:chart>
  <c:spPr>
    <a:ln>
      <a:noFill/>
    </a:ln>
  </c:spPr>
  <c:txPr>
    <a:bodyPr/>
    <a:lstStyle/>
    <a:p>
      <a:pPr>
        <a:defRPr sz="1800"/>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ru-RU"/>
  <c:style val="34"/>
  <c:chart>
    <c:plotArea>
      <c:layout>
        <c:manualLayout>
          <c:layoutTarget val="inner"/>
          <c:xMode val="edge"/>
          <c:yMode val="edge"/>
          <c:x val="8.5498930689219502E-2"/>
          <c:y val="0.13898282840200601"/>
          <c:w val="0.8916229221347336"/>
          <c:h val="0.60571498390839362"/>
        </c:manualLayout>
      </c:layout>
      <c:lineChart>
        <c:grouping val="standard"/>
        <c:ser>
          <c:idx val="0"/>
          <c:order val="0"/>
          <c:tx>
            <c:strRef>
              <c:f>Лист1!$B$1</c:f>
              <c:strCache>
                <c:ptCount val="1"/>
                <c:pt idx="0">
                  <c:v>проектная </c:v>
                </c:pt>
              </c:strCache>
            </c:strRef>
          </c:tx>
          <c:dLbls>
            <c:dLbl>
              <c:idx val="0"/>
              <c:layout>
                <c:manualLayout>
                  <c:x val="-4.3774429233637419E-2"/>
                  <c:y val="-4.7710326937833079E-2"/>
                </c:manualLayout>
              </c:layout>
              <c:dLblPos val="r"/>
              <c:showVal val="1"/>
            </c:dLbl>
            <c:dLbl>
              <c:idx val="1"/>
              <c:delete val="1"/>
            </c:dLbl>
            <c:dLbl>
              <c:idx val="2"/>
              <c:delete val="1"/>
            </c:dLbl>
            <c:dLbl>
              <c:idx val="3"/>
              <c:layout>
                <c:manualLayout>
                  <c:x val="-9.380234835779348E-3"/>
                  <c:y val="-5.367411780506199E-2"/>
                </c:manualLayout>
              </c:layout>
              <c:dLblPos val="r"/>
              <c:showVal val="1"/>
            </c:dLbl>
            <c:showVal val="1"/>
          </c:dLbls>
          <c:cat>
            <c:numRef>
              <c:f>Лист1!$A$2:$A$5</c:f>
              <c:numCache>
                <c:formatCode>General</c:formatCode>
                <c:ptCount val="4"/>
                <c:pt idx="0">
                  <c:v>2013</c:v>
                </c:pt>
                <c:pt idx="1">
                  <c:v>2014</c:v>
                </c:pt>
                <c:pt idx="2">
                  <c:v>2017</c:v>
                </c:pt>
                <c:pt idx="3">
                  <c:v>2023</c:v>
                </c:pt>
              </c:numCache>
            </c:numRef>
          </c:cat>
          <c:val>
            <c:numRef>
              <c:f>Лист1!$B$2:$B$5</c:f>
              <c:numCache>
                <c:formatCode>General</c:formatCode>
                <c:ptCount val="4"/>
                <c:pt idx="0">
                  <c:v>306.60000000000002</c:v>
                </c:pt>
                <c:pt idx="1">
                  <c:v>306.60000000000002</c:v>
                </c:pt>
                <c:pt idx="2">
                  <c:v>306.60000000000002</c:v>
                </c:pt>
                <c:pt idx="3">
                  <c:v>306.60000000000002</c:v>
                </c:pt>
              </c:numCache>
            </c:numRef>
          </c:val>
        </c:ser>
        <c:ser>
          <c:idx val="1"/>
          <c:order val="1"/>
          <c:tx>
            <c:strRef>
              <c:f>Лист1!$C$1</c:f>
              <c:strCache>
                <c:ptCount val="1"/>
                <c:pt idx="0">
                  <c:v>гарантированная</c:v>
                </c:pt>
              </c:strCache>
            </c:strRef>
          </c:tx>
          <c:dLbls>
            <c:dLbl>
              <c:idx val="0"/>
              <c:layout>
                <c:manualLayout>
                  <c:x val="-1.5633724726299321E-3"/>
                  <c:y val="-5.9637908672291164E-2"/>
                </c:manualLayout>
              </c:layout>
              <c:dLblPos val="r"/>
              <c:showVal val="1"/>
            </c:dLbl>
            <c:dLbl>
              <c:idx val="1"/>
              <c:layout>
                <c:manualLayout>
                  <c:x val="9.3802348357795162E-3"/>
                  <c:y val="-4.7710326937833149E-2"/>
                </c:manualLayout>
              </c:layout>
              <c:dLblPos val="r"/>
              <c:showVal val="1"/>
            </c:dLbl>
            <c:dLbl>
              <c:idx val="2"/>
              <c:layout>
                <c:manualLayout>
                  <c:x val="4.6901174178897078E-3"/>
                  <c:y val="-5.0692222371447493E-2"/>
                </c:manualLayout>
              </c:layout>
              <c:dLblPos val="r"/>
              <c:showVal val="1"/>
            </c:dLbl>
            <c:showVal val="1"/>
          </c:dLbls>
          <c:cat>
            <c:numRef>
              <c:f>Лист1!$A$2:$A$5</c:f>
              <c:numCache>
                <c:formatCode>General</c:formatCode>
                <c:ptCount val="4"/>
                <c:pt idx="0">
                  <c:v>2013</c:v>
                </c:pt>
                <c:pt idx="1">
                  <c:v>2014</c:v>
                </c:pt>
                <c:pt idx="2">
                  <c:v>2017</c:v>
                </c:pt>
                <c:pt idx="3">
                  <c:v>2023</c:v>
                </c:pt>
              </c:numCache>
            </c:numRef>
          </c:cat>
          <c:val>
            <c:numRef>
              <c:f>Лист1!$C$2:$C$5</c:f>
              <c:numCache>
                <c:formatCode>General</c:formatCode>
                <c:ptCount val="4"/>
                <c:pt idx="0">
                  <c:v>175.2</c:v>
                </c:pt>
                <c:pt idx="1">
                  <c:v>175.2</c:v>
                </c:pt>
                <c:pt idx="2">
                  <c:v>131.4</c:v>
                </c:pt>
                <c:pt idx="3">
                  <c:v>131.4</c:v>
                </c:pt>
              </c:numCache>
            </c:numRef>
          </c:val>
        </c:ser>
        <c:dLbls>
          <c:showVal val="1"/>
        </c:dLbls>
        <c:marker val="1"/>
        <c:axId val="75929472"/>
        <c:axId val="85890560"/>
      </c:lineChart>
      <c:catAx>
        <c:axId val="75929472"/>
        <c:scaling>
          <c:orientation val="minMax"/>
        </c:scaling>
        <c:axPos val="b"/>
        <c:numFmt formatCode="General" sourceLinked="1"/>
        <c:majorTickMark val="none"/>
        <c:tickLblPos val="nextTo"/>
        <c:crossAx val="85890560"/>
        <c:crosses val="autoZero"/>
        <c:auto val="1"/>
        <c:lblAlgn val="ctr"/>
        <c:lblOffset val="100"/>
      </c:catAx>
      <c:valAx>
        <c:axId val="85890560"/>
        <c:scaling>
          <c:orientation val="minMax"/>
        </c:scaling>
        <c:axPos val="l"/>
        <c:majorGridlines/>
        <c:numFmt formatCode="General" sourceLinked="1"/>
        <c:majorTickMark val="none"/>
        <c:tickLblPos val="nextTo"/>
        <c:crossAx val="75929472"/>
        <c:crosses val="autoZero"/>
        <c:crossBetween val="between"/>
      </c:valAx>
      <c:spPr>
        <a:noFill/>
        <a:ln w="25400">
          <a:noFill/>
        </a:ln>
      </c:spPr>
    </c:plotArea>
    <c:legend>
      <c:legendPos val="r"/>
      <c:layout>
        <c:manualLayout>
          <c:xMode val="edge"/>
          <c:yMode val="edge"/>
          <c:x val="9.1319385011620152E-2"/>
          <c:y val="0.8882119315021475"/>
          <c:w val="0.81145839448262858"/>
          <c:h val="0.10208878211576458"/>
        </c:manualLayout>
      </c:layout>
    </c:legend>
    <c:plotVisOnly val="1"/>
    <c:dispBlanksAs val="gap"/>
  </c:chart>
  <c:spPr>
    <a:ln>
      <a:noFill/>
    </a:ln>
  </c:spPr>
  <c:txPr>
    <a:bodyPr/>
    <a:lstStyle/>
    <a:p>
      <a:pPr>
        <a:defRPr sz="1800"/>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ru-RU"/>
  <c:style val="34"/>
  <c:chart>
    <c:autoTitleDeleted val="1"/>
    <c:plotArea>
      <c:layout>
        <c:manualLayout>
          <c:layoutTarget val="inner"/>
          <c:xMode val="edge"/>
          <c:yMode val="edge"/>
          <c:x val="0.15218448845119134"/>
          <c:y val="0.14786065070675386"/>
          <c:w val="0.72753382684352874"/>
          <c:h val="0.74618082617847292"/>
        </c:manualLayout>
      </c:layout>
      <c:doughnutChart>
        <c:varyColors val="1"/>
        <c:ser>
          <c:idx val="0"/>
          <c:order val="0"/>
          <c:tx>
            <c:strRef>
              <c:f>Лист1!$B$1</c:f>
              <c:strCache>
                <c:ptCount val="1"/>
                <c:pt idx="0">
                  <c:v>Продажи</c:v>
                </c:pt>
              </c:strCache>
            </c:strRef>
          </c:tx>
          <c:explosion val="8"/>
          <c:dPt>
            <c:idx val="1"/>
            <c:explosion val="20"/>
          </c:dPt>
          <c:dPt>
            <c:idx val="2"/>
            <c:explosion val="21"/>
          </c:dPt>
          <c:cat>
            <c:strRef>
              <c:f>Лист1!$A$2:$A$4</c:f>
              <c:strCache>
                <c:ptCount val="3"/>
                <c:pt idx="0">
                  <c:v>с. Медведск</c:v>
                </c:pt>
                <c:pt idx="1">
                  <c:v>п. Высокая Поляна</c:v>
                </c:pt>
                <c:pt idx="2">
                  <c:v>п. Падун</c:v>
                </c:pt>
              </c:strCache>
            </c:strRef>
          </c:cat>
          <c:val>
            <c:numRef>
              <c:f>Лист1!$B$2:$B$4</c:f>
              <c:numCache>
                <c:formatCode>General</c:formatCode>
                <c:ptCount val="3"/>
                <c:pt idx="0">
                  <c:v>1902</c:v>
                </c:pt>
                <c:pt idx="1">
                  <c:v>124</c:v>
                </c:pt>
                <c:pt idx="2">
                  <c:v>56</c:v>
                </c:pt>
              </c:numCache>
            </c:numRef>
          </c:val>
        </c:ser>
        <c:firstSliceAng val="0"/>
        <c:holeSize val="50"/>
      </c:doughnutChart>
    </c:plotArea>
    <c:plotVisOnly val="1"/>
    <c:dispBlanksAs val="zero"/>
  </c:chart>
  <c:spPr>
    <a:noFill/>
    <a:ln>
      <a:noFill/>
    </a:ln>
  </c:spPr>
  <c:txPr>
    <a:bodyPr/>
    <a:lstStyle/>
    <a:p>
      <a:pPr>
        <a:defRPr sz="1800"/>
      </a:pPr>
      <a:endParaRPr lang="ru-RU"/>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ru-RU"/>
  <c:style val="34"/>
  <c:chart>
    <c:autoTitleDeleted val="1"/>
    <c:plotArea>
      <c:layout>
        <c:manualLayout>
          <c:layoutTarget val="inner"/>
          <c:xMode val="edge"/>
          <c:yMode val="edge"/>
          <c:x val="0.11689607695089692"/>
          <c:y val="0.1124431436894736"/>
          <c:w val="0.74897993109443173"/>
          <c:h val="0.76848612936482119"/>
        </c:manualLayout>
      </c:layout>
      <c:doughnutChart>
        <c:varyColors val="1"/>
        <c:ser>
          <c:idx val="0"/>
          <c:order val="0"/>
          <c:tx>
            <c:strRef>
              <c:f>Лист1!$B$1</c:f>
              <c:strCache>
                <c:ptCount val="1"/>
                <c:pt idx="0">
                  <c:v>Продажи</c:v>
                </c:pt>
              </c:strCache>
            </c:strRef>
          </c:tx>
          <c:explosion val="12"/>
          <c:dLbls>
            <c:txPr>
              <a:bodyPr/>
              <a:lstStyle/>
              <a:p>
                <a:pPr>
                  <a:defRPr sz="1400"/>
                </a:pPr>
                <a:endParaRPr lang="ru-RU"/>
              </a:p>
            </c:txPr>
            <c:showPercent val="1"/>
          </c:dLbls>
          <c:cat>
            <c:strRef>
              <c:f>Лист1!$A$2:$A$4</c:f>
              <c:strCache>
                <c:ptCount val="3"/>
                <c:pt idx="0">
                  <c:v>с. Медведск</c:v>
                </c:pt>
                <c:pt idx="1">
                  <c:v>п. Высокая Поляна</c:v>
                </c:pt>
                <c:pt idx="2">
                  <c:v>п. Падун</c:v>
                </c:pt>
              </c:strCache>
            </c:strRef>
          </c:cat>
          <c:val>
            <c:numRef>
              <c:f>Лист1!$B$2:$B$4</c:f>
              <c:numCache>
                <c:formatCode>General</c:formatCode>
                <c:ptCount val="3"/>
                <c:pt idx="0">
                  <c:v>471.8</c:v>
                </c:pt>
                <c:pt idx="1">
                  <c:v>76</c:v>
                </c:pt>
                <c:pt idx="2">
                  <c:v>63.9</c:v>
                </c:pt>
              </c:numCache>
            </c:numRef>
          </c:val>
        </c:ser>
        <c:dLbls>
          <c:showPercent val="1"/>
        </c:dLbls>
        <c:firstSliceAng val="0"/>
        <c:holeSize val="50"/>
      </c:doughnutChart>
      <c:spPr>
        <a:ln>
          <a:noFill/>
        </a:ln>
      </c:spPr>
    </c:plotArea>
    <c:legend>
      <c:legendPos val="t"/>
      <c:legendEntry>
        <c:idx val="0"/>
        <c:txPr>
          <a:bodyPr/>
          <a:lstStyle/>
          <a:p>
            <a:pPr>
              <a:defRPr sz="1200"/>
            </a:pPr>
            <a:endParaRPr lang="ru-RU"/>
          </a:p>
        </c:txPr>
      </c:legendEntry>
      <c:legendEntry>
        <c:idx val="1"/>
        <c:txPr>
          <a:bodyPr/>
          <a:lstStyle/>
          <a:p>
            <a:pPr>
              <a:defRPr sz="1200"/>
            </a:pPr>
            <a:endParaRPr lang="ru-RU"/>
          </a:p>
        </c:txPr>
      </c:legendEntry>
      <c:legendEntry>
        <c:idx val="2"/>
        <c:txPr>
          <a:bodyPr/>
          <a:lstStyle/>
          <a:p>
            <a:pPr>
              <a:defRPr sz="1200"/>
            </a:pPr>
            <a:endParaRPr lang="ru-RU"/>
          </a:p>
        </c:txPr>
      </c:legendEntry>
      <c:layout>
        <c:manualLayout>
          <c:xMode val="edge"/>
          <c:yMode val="edge"/>
          <c:x val="0"/>
          <c:y val="0.86695122268132485"/>
          <c:w val="1"/>
          <c:h val="0.12427821522309702"/>
        </c:manualLayout>
      </c:layout>
      <c:txPr>
        <a:bodyPr/>
        <a:lstStyle/>
        <a:p>
          <a:pPr>
            <a:defRPr sz="1200"/>
          </a:pPr>
          <a:endParaRPr lang="ru-RU"/>
        </a:p>
      </c:txPr>
    </c:legend>
    <c:plotVisOnly val="1"/>
    <c:dispBlanksAs val="zero"/>
  </c:chart>
  <c:spPr>
    <a:noFill/>
    <a:ln>
      <a:noFill/>
    </a:ln>
  </c:spPr>
  <c:txPr>
    <a:bodyPr/>
    <a:lstStyle/>
    <a:p>
      <a:pPr>
        <a:defRPr sz="1800"/>
      </a:pPr>
      <a:endParaRPr lang="ru-RU"/>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ru-RU"/>
  <c:style val="34"/>
  <c:chart>
    <c:view3D>
      <c:depthPercent val="100"/>
      <c:perspective val="30"/>
    </c:view3D>
    <c:floor>
      <c:spPr>
        <a:noFill/>
        <a:ln w="12000">
          <a:noFill/>
        </a:ln>
      </c:spPr>
    </c:floor>
    <c:sideWall>
      <c:spPr>
        <a:noFill/>
      </c:spPr>
    </c:sideWall>
    <c:backWall>
      <c:spPr>
        <a:noFill/>
        <a:ln w="25400">
          <a:noFill/>
        </a:ln>
      </c:spPr>
    </c:backWall>
    <c:plotArea>
      <c:layout>
        <c:manualLayout>
          <c:layoutTarget val="inner"/>
          <c:xMode val="edge"/>
          <c:yMode val="edge"/>
          <c:x val="9.3441313976377963E-2"/>
          <c:y val="9.9043473837127138E-2"/>
          <c:w val="0.90655864197530756"/>
          <c:h val="0.61605996691974063"/>
        </c:manualLayout>
      </c:layout>
      <c:bar3DChart>
        <c:barDir val="col"/>
        <c:grouping val="clustered"/>
        <c:ser>
          <c:idx val="0"/>
          <c:order val="0"/>
          <c:tx>
            <c:strRef>
              <c:f>Лист1!$B$1</c:f>
              <c:strCache>
                <c:ptCount val="1"/>
                <c:pt idx="0">
                  <c:v>водопотребление</c:v>
                </c:pt>
              </c:strCache>
            </c:strRef>
          </c:tx>
          <c:dLbls>
            <c:dLbl>
              <c:idx val="1"/>
              <c:layout>
                <c:manualLayout>
                  <c:x val="6.1728395061728392E-3"/>
                  <c:y val="-1.6836199685282487E-2"/>
                </c:manualLayout>
              </c:layout>
              <c:showVal val="1"/>
            </c:dLbl>
            <c:showVal val="1"/>
          </c:dLbls>
          <c:cat>
            <c:strRef>
              <c:f>Лист1!$A$2:$A$4</c:f>
              <c:strCache>
                <c:ptCount val="3"/>
                <c:pt idx="0">
                  <c:v>с.Медведск</c:v>
                </c:pt>
                <c:pt idx="1">
                  <c:v>п.Высокая Поляна</c:v>
                </c:pt>
                <c:pt idx="2">
                  <c:v>п.Падун</c:v>
                </c:pt>
              </c:strCache>
            </c:strRef>
          </c:cat>
          <c:val>
            <c:numRef>
              <c:f>Лист1!$B$2:$B$4</c:f>
              <c:numCache>
                <c:formatCode>General</c:formatCode>
                <c:ptCount val="3"/>
                <c:pt idx="0">
                  <c:v>292.89999999999969</c:v>
                </c:pt>
                <c:pt idx="1">
                  <c:v>19.100000000000001</c:v>
                </c:pt>
                <c:pt idx="2">
                  <c:v>8.9</c:v>
                </c:pt>
              </c:numCache>
            </c:numRef>
          </c:val>
        </c:ser>
        <c:ser>
          <c:idx val="1"/>
          <c:order val="1"/>
          <c:tx>
            <c:strRef>
              <c:f>Лист1!$C$1</c:f>
              <c:strCache>
                <c:ptCount val="1"/>
                <c:pt idx="0">
                  <c:v>Пожаротушение</c:v>
                </c:pt>
              </c:strCache>
            </c:strRef>
          </c:tx>
          <c:dLbls>
            <c:dLbl>
              <c:idx val="0"/>
              <c:layout>
                <c:manualLayout>
                  <c:x val="2.160493827160502E-2"/>
                  <c:y val="8.4180998426411895E-3"/>
                </c:manualLayout>
              </c:layout>
              <c:showVal val="1"/>
            </c:dLbl>
            <c:dLbl>
              <c:idx val="1"/>
              <c:layout>
                <c:manualLayout>
                  <c:x val="1.6975187129386605E-2"/>
                  <c:y val="-2.8060332808804021E-2"/>
                </c:manualLayout>
              </c:layout>
              <c:showVal val="1"/>
            </c:dLbl>
            <c:showVal val="1"/>
          </c:dLbls>
          <c:cat>
            <c:strRef>
              <c:f>Лист1!$A$2:$A$4</c:f>
              <c:strCache>
                <c:ptCount val="3"/>
                <c:pt idx="0">
                  <c:v>с.Медведск</c:v>
                </c:pt>
                <c:pt idx="1">
                  <c:v>п.Высокая Поляна</c:v>
                </c:pt>
                <c:pt idx="2">
                  <c:v>п.Падун</c:v>
                </c:pt>
              </c:strCache>
            </c:strRef>
          </c:cat>
          <c:val>
            <c:numRef>
              <c:f>Лист1!$C$2:$C$4</c:f>
              <c:numCache>
                <c:formatCode>General</c:formatCode>
                <c:ptCount val="3"/>
                <c:pt idx="0">
                  <c:v>135</c:v>
                </c:pt>
                <c:pt idx="1">
                  <c:v>54</c:v>
                </c:pt>
                <c:pt idx="2">
                  <c:v>54</c:v>
                </c:pt>
              </c:numCache>
            </c:numRef>
          </c:val>
        </c:ser>
        <c:ser>
          <c:idx val="2"/>
          <c:order val="2"/>
          <c:tx>
            <c:strRef>
              <c:f>Лист1!$D$1</c:f>
              <c:strCache>
                <c:ptCount val="1"/>
                <c:pt idx="0">
                  <c:v>производственные нужды</c:v>
                </c:pt>
              </c:strCache>
            </c:strRef>
          </c:tx>
          <c:dLbls>
            <c:dLbl>
              <c:idx val="0"/>
              <c:layout>
                <c:manualLayout>
                  <c:x val="2.6234567901234612E-2"/>
                  <c:y val="-1.1224133123521584E-2"/>
                </c:manualLayout>
              </c:layout>
              <c:showVal val="1"/>
            </c:dLbl>
            <c:dLbl>
              <c:idx val="1"/>
              <c:layout>
                <c:manualLayout>
                  <c:x val="2.6234567901234612E-2"/>
                  <c:y val="-1.6836199685282435E-2"/>
                </c:manualLayout>
              </c:layout>
              <c:showVal val="1"/>
            </c:dLbl>
            <c:dLbl>
              <c:idx val="2"/>
              <c:layout>
                <c:manualLayout>
                  <c:x val="3.0864197530864283E-3"/>
                  <c:y val="-3.3672399370564841E-2"/>
                </c:manualLayout>
              </c:layout>
              <c:showVal val="1"/>
            </c:dLbl>
            <c:showVal val="1"/>
          </c:dLbls>
          <c:cat>
            <c:strRef>
              <c:f>Лист1!$A$2:$A$4</c:f>
              <c:strCache>
                <c:ptCount val="3"/>
                <c:pt idx="0">
                  <c:v>с.Медведск</c:v>
                </c:pt>
                <c:pt idx="1">
                  <c:v>п.Высокая Поляна</c:v>
                </c:pt>
                <c:pt idx="2">
                  <c:v>п.Падун</c:v>
                </c:pt>
              </c:strCache>
            </c:strRef>
          </c:cat>
          <c:val>
            <c:numRef>
              <c:f>Лист1!$D$2:$D$4</c:f>
              <c:numCache>
                <c:formatCode>General</c:formatCode>
                <c:ptCount val="3"/>
                <c:pt idx="0">
                  <c:v>43.9</c:v>
                </c:pt>
                <c:pt idx="1">
                  <c:v>2.9</c:v>
                </c:pt>
                <c:pt idx="2">
                  <c:v>1.3</c:v>
                </c:pt>
              </c:numCache>
            </c:numRef>
          </c:val>
        </c:ser>
        <c:dLbls>
          <c:showVal val="1"/>
        </c:dLbls>
        <c:gapWidth val="75"/>
        <c:shape val="cylinder"/>
        <c:axId val="94780032"/>
        <c:axId val="94794112"/>
        <c:axId val="0"/>
      </c:bar3DChart>
      <c:catAx>
        <c:axId val="94780032"/>
        <c:scaling>
          <c:orientation val="minMax"/>
        </c:scaling>
        <c:axPos val="b"/>
        <c:numFmt formatCode="General" sourceLinked="1"/>
        <c:majorTickMark val="none"/>
        <c:tickLblPos val="nextTo"/>
        <c:crossAx val="94794112"/>
        <c:crosses val="autoZero"/>
        <c:auto val="1"/>
        <c:lblAlgn val="ctr"/>
        <c:lblOffset val="100"/>
      </c:catAx>
      <c:valAx>
        <c:axId val="94794112"/>
        <c:scaling>
          <c:orientation val="minMax"/>
        </c:scaling>
        <c:axPos val="l"/>
        <c:minorGridlines/>
        <c:numFmt formatCode="General" sourceLinked="1"/>
        <c:majorTickMark val="none"/>
        <c:tickLblPos val="nextTo"/>
        <c:crossAx val="94780032"/>
        <c:crosses val="autoZero"/>
        <c:crossBetween val="between"/>
      </c:valAx>
      <c:spPr>
        <a:ln w="25400">
          <a:noFill/>
        </a:ln>
      </c:spPr>
    </c:plotArea>
    <c:legend>
      <c:legendPos val="b"/>
      <c:layout>
        <c:manualLayout>
          <c:xMode val="edge"/>
          <c:yMode val="edge"/>
          <c:x val="4.770141437238389E-3"/>
          <c:y val="0.87298032907176937"/>
          <c:w val="0.97979777118024169"/>
          <c:h val="0.11018338836677664"/>
        </c:manualLayout>
      </c:layout>
    </c:legend>
    <c:plotVisOnly val="1"/>
    <c:dispBlanksAs val="gap"/>
  </c:chart>
  <c:spPr>
    <a:ln>
      <a:noFill/>
    </a:ln>
  </c:spPr>
  <c:txPr>
    <a:bodyPr/>
    <a:lstStyle/>
    <a:p>
      <a:pPr>
        <a:defRPr sz="1800"/>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ru-RU"/>
  <c:chart>
    <c:view3D>
      <c:depthPercent val="140"/>
      <c:rAngAx val="1"/>
    </c:view3D>
    <c:plotArea>
      <c:layout>
        <c:manualLayout>
          <c:layoutTarget val="inner"/>
          <c:xMode val="edge"/>
          <c:yMode val="edge"/>
          <c:x val="0.14743670344053333"/>
          <c:y val="8.1240044112241144E-2"/>
          <c:w val="0.85256329655946705"/>
          <c:h val="0.65241568303320163"/>
        </c:manualLayout>
      </c:layout>
      <c:bar3DChart>
        <c:barDir val="col"/>
        <c:grouping val="stacked"/>
        <c:ser>
          <c:idx val="0"/>
          <c:order val="0"/>
          <c:tx>
            <c:strRef>
              <c:f>Лист1!$B$1</c:f>
              <c:strCache>
                <c:ptCount val="1"/>
                <c:pt idx="0">
                  <c:v>Отпущено воды потребителям</c:v>
                </c:pt>
              </c:strCache>
            </c:strRef>
          </c:tx>
          <c:dLbls>
            <c:dLbl>
              <c:idx val="0"/>
              <c:layout>
                <c:manualLayout>
                  <c:x val="2.8290762707081949E-2"/>
                  <c:y val="-6.4438171447649423E-3"/>
                </c:manualLayout>
              </c:layout>
              <c:spPr/>
              <c:txPr>
                <a:bodyPr/>
                <a:lstStyle/>
                <a:p>
                  <a:pPr>
                    <a:defRPr/>
                  </a:pPr>
                  <a:endParaRPr lang="ru-RU"/>
                </a:p>
              </c:txPr>
              <c:showVal val="1"/>
            </c:dLbl>
            <c:dLbl>
              <c:idx val="1"/>
              <c:layout>
                <c:manualLayout>
                  <c:x val="1.5717090392823305E-2"/>
                  <c:y val="-6.4438171447649423E-3"/>
                </c:manualLayout>
              </c:layout>
              <c:spPr/>
              <c:txPr>
                <a:bodyPr/>
                <a:lstStyle/>
                <a:p>
                  <a:pPr>
                    <a:defRPr/>
                  </a:pPr>
                  <a:endParaRPr lang="ru-RU"/>
                </a:p>
              </c:txPr>
              <c:showVal val="1"/>
            </c:dLbl>
            <c:dLbl>
              <c:idx val="2"/>
              <c:layout>
                <c:manualLayout>
                  <c:x val="4.0864435021340809E-2"/>
                  <c:y val="0"/>
                </c:manualLayout>
              </c:layout>
              <c:spPr/>
              <c:txPr>
                <a:bodyPr/>
                <a:lstStyle/>
                <a:p>
                  <a:pPr>
                    <a:defRPr/>
                  </a:pPr>
                  <a:endParaRPr lang="ru-RU"/>
                </a:p>
              </c:txPr>
              <c:showVal val="1"/>
            </c:dLbl>
            <c:showVal val="1"/>
          </c:dLbls>
          <c:cat>
            <c:strRef>
              <c:f>Лист1!$A$2:$A$4</c:f>
              <c:strCache>
                <c:ptCount val="3"/>
                <c:pt idx="0">
                  <c:v>2011 г.</c:v>
                </c:pt>
                <c:pt idx="1">
                  <c:v>2012 г.</c:v>
                </c:pt>
                <c:pt idx="2">
                  <c:v>2013 г.</c:v>
                </c:pt>
              </c:strCache>
            </c:strRef>
          </c:cat>
          <c:val>
            <c:numRef>
              <c:f>Лист1!$B$2:$B$4</c:f>
              <c:numCache>
                <c:formatCode>General</c:formatCode>
                <c:ptCount val="3"/>
                <c:pt idx="0">
                  <c:v>84.7</c:v>
                </c:pt>
                <c:pt idx="1">
                  <c:v>84.4</c:v>
                </c:pt>
                <c:pt idx="2">
                  <c:v>75</c:v>
                </c:pt>
              </c:numCache>
            </c:numRef>
          </c:val>
        </c:ser>
        <c:ser>
          <c:idx val="1"/>
          <c:order val="1"/>
          <c:tx>
            <c:strRef>
              <c:f>Лист1!$C$1</c:f>
              <c:strCache>
                <c:ptCount val="1"/>
                <c:pt idx="0">
                  <c:v>Потери воды</c:v>
                </c:pt>
              </c:strCache>
            </c:strRef>
          </c:tx>
          <c:dLbls>
            <c:dLbl>
              <c:idx val="0"/>
              <c:layout>
                <c:manualLayout>
                  <c:x val="2.8290762707081949E-2"/>
                  <c:y val="-3.5440994296207055E-2"/>
                </c:manualLayout>
              </c:layout>
              <c:spPr/>
              <c:txPr>
                <a:bodyPr/>
                <a:lstStyle/>
                <a:p>
                  <a:pPr>
                    <a:defRPr/>
                  </a:pPr>
                  <a:endParaRPr lang="ru-RU"/>
                </a:p>
              </c:txPr>
              <c:showVal val="1"/>
            </c:dLbl>
            <c:dLbl>
              <c:idx val="1"/>
              <c:layout>
                <c:manualLayout>
                  <c:x val="1.2573672314258643E-2"/>
                  <c:y val="-3.8662902868589512E-2"/>
                </c:manualLayout>
              </c:layout>
              <c:spPr/>
              <c:txPr>
                <a:bodyPr/>
                <a:lstStyle/>
                <a:p>
                  <a:pPr>
                    <a:defRPr/>
                  </a:pPr>
                  <a:endParaRPr lang="ru-RU"/>
                </a:p>
              </c:txPr>
              <c:showVal val="1"/>
            </c:dLbl>
            <c:dLbl>
              <c:idx val="2"/>
              <c:layout>
                <c:manualLayout>
                  <c:x val="3.4577598864211266E-2"/>
                  <c:y val="-4.5106720013354432E-2"/>
                </c:manualLayout>
              </c:layout>
              <c:spPr/>
              <c:txPr>
                <a:bodyPr/>
                <a:lstStyle/>
                <a:p>
                  <a:pPr>
                    <a:defRPr/>
                  </a:pPr>
                  <a:endParaRPr lang="ru-RU"/>
                </a:p>
              </c:txPr>
              <c:showVal val="1"/>
            </c:dLbl>
            <c:showVal val="1"/>
          </c:dLbls>
          <c:cat>
            <c:strRef>
              <c:f>Лист1!$A$2:$A$4</c:f>
              <c:strCache>
                <c:ptCount val="3"/>
                <c:pt idx="0">
                  <c:v>2011 г.</c:v>
                </c:pt>
                <c:pt idx="1">
                  <c:v>2012 г.</c:v>
                </c:pt>
                <c:pt idx="2">
                  <c:v>2013 г.</c:v>
                </c:pt>
              </c:strCache>
            </c:strRef>
          </c:cat>
          <c:val>
            <c:numRef>
              <c:f>Лист1!$C$2:$C$4</c:f>
              <c:numCache>
                <c:formatCode>General</c:formatCode>
                <c:ptCount val="3"/>
                <c:pt idx="0">
                  <c:v>17.3</c:v>
                </c:pt>
                <c:pt idx="1">
                  <c:v>14.3</c:v>
                </c:pt>
                <c:pt idx="2">
                  <c:v>11.9</c:v>
                </c:pt>
              </c:numCache>
            </c:numRef>
          </c:val>
        </c:ser>
        <c:dLbls>
          <c:showVal val="1"/>
        </c:dLbls>
        <c:gapWidth val="95"/>
        <c:gapDepth val="95"/>
        <c:shape val="cylinder"/>
        <c:axId val="94889856"/>
        <c:axId val="94891392"/>
        <c:axId val="0"/>
      </c:bar3DChart>
      <c:catAx>
        <c:axId val="94889856"/>
        <c:scaling>
          <c:orientation val="minMax"/>
        </c:scaling>
        <c:axPos val="b"/>
        <c:numFmt formatCode="General" sourceLinked="1"/>
        <c:majorTickMark val="none"/>
        <c:tickLblPos val="nextTo"/>
        <c:crossAx val="94891392"/>
        <c:crosses val="autoZero"/>
        <c:auto val="1"/>
        <c:lblAlgn val="ctr"/>
        <c:lblOffset val="100"/>
      </c:catAx>
      <c:valAx>
        <c:axId val="94891392"/>
        <c:scaling>
          <c:orientation val="minMax"/>
        </c:scaling>
        <c:axPos val="l"/>
        <c:minorGridlines/>
        <c:numFmt formatCode="General" sourceLinked="1"/>
        <c:tickLblPos val="nextTo"/>
        <c:crossAx val="94889856"/>
        <c:crosses val="autoZero"/>
        <c:crossBetween val="between"/>
      </c:valAx>
      <c:spPr>
        <a:noFill/>
        <a:ln w="25409">
          <a:noFill/>
        </a:ln>
      </c:spPr>
    </c:plotArea>
    <c:legend>
      <c:legendPos val="t"/>
      <c:layout>
        <c:manualLayout>
          <c:xMode val="edge"/>
          <c:yMode val="edge"/>
          <c:x val="1.5488652153774897E-3"/>
          <c:y val="0.90239205641463505"/>
          <c:w val="0.99845113478462155"/>
          <c:h val="8.2754450874363727E-2"/>
        </c:manualLayout>
      </c:layout>
      <c:txPr>
        <a:bodyPr/>
        <a:lstStyle/>
        <a:p>
          <a:pPr>
            <a:defRPr sz="1400"/>
          </a:pPr>
          <a:endParaRPr lang="ru-RU"/>
        </a:p>
      </c:txPr>
    </c:legend>
    <c:plotVisOnly val="1"/>
    <c:dispBlanksAs val="gap"/>
  </c:chart>
  <c:spPr>
    <a:scene3d>
      <a:camera prst="orthographicFront"/>
      <a:lightRig rig="threePt" dir="t"/>
    </a:scene3d>
    <a:sp3d/>
  </c:spPr>
  <c:txPr>
    <a:bodyPr/>
    <a:lstStyle/>
    <a:p>
      <a:pPr>
        <a:defRPr sz="1801"/>
      </a:pPr>
      <a:endParaRPr lang="ru-RU"/>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ru-RU"/>
  <c:style val="34"/>
  <c:chart>
    <c:title>
      <c:tx>
        <c:rich>
          <a:bodyPr/>
          <a:lstStyle/>
          <a:p>
            <a:pPr>
              <a:defRPr sz="1270"/>
            </a:pPr>
            <a:r>
              <a:rPr lang="ru-RU" sz="1270"/>
              <a:t>2013 г.</a:t>
            </a:r>
          </a:p>
        </c:rich>
      </c:tx>
      <c:layout/>
    </c:title>
    <c:view3D>
      <c:rotX val="30"/>
      <c:depthPercent val="100"/>
      <c:rAngAx val="1"/>
    </c:view3D>
    <c:plotArea>
      <c:layout>
        <c:manualLayout>
          <c:layoutTarget val="inner"/>
          <c:xMode val="edge"/>
          <c:yMode val="edge"/>
          <c:x val="0"/>
          <c:y val="0.18791503245948177"/>
          <c:w val="1"/>
          <c:h val="0.64528047877410211"/>
        </c:manualLayout>
      </c:layout>
      <c:pie3DChart>
        <c:varyColors val="1"/>
        <c:ser>
          <c:idx val="0"/>
          <c:order val="0"/>
          <c:tx>
            <c:strRef>
              <c:f>Лист1!$B$1</c:f>
              <c:strCache>
                <c:ptCount val="1"/>
                <c:pt idx="0">
                  <c:v>Продажи</c:v>
                </c:pt>
              </c:strCache>
            </c:strRef>
          </c:tx>
          <c:dLbls>
            <c:txPr>
              <a:bodyPr/>
              <a:lstStyle/>
              <a:p>
                <a:pPr>
                  <a:defRPr sz="1050"/>
                </a:pPr>
                <a:endParaRPr lang="ru-RU"/>
              </a:p>
            </c:txPr>
            <c:showPercent val="1"/>
          </c:dLbls>
          <c:cat>
            <c:strRef>
              <c:f>Лист1!$A$2:$A$3</c:f>
              <c:strCache>
                <c:ptCount val="2"/>
                <c:pt idx="0">
                  <c:v>Подано воды</c:v>
                </c:pt>
                <c:pt idx="1">
                  <c:v>Ппотери</c:v>
                </c:pt>
              </c:strCache>
            </c:strRef>
          </c:cat>
          <c:val>
            <c:numRef>
              <c:f>Лист1!$B$2:$B$3</c:f>
              <c:numCache>
                <c:formatCode>General</c:formatCode>
                <c:ptCount val="2"/>
                <c:pt idx="0">
                  <c:v>86.9</c:v>
                </c:pt>
                <c:pt idx="1">
                  <c:v>11.9</c:v>
                </c:pt>
              </c:numCache>
            </c:numRef>
          </c:val>
        </c:ser>
        <c:dLbls>
          <c:showPercent val="1"/>
        </c:dLbls>
      </c:pie3DChart>
      <c:spPr>
        <a:noFill/>
        <a:ln>
          <a:noFill/>
        </a:ln>
      </c:spPr>
    </c:plotArea>
    <c:plotVisOnly val="1"/>
    <c:dispBlanksAs val="zero"/>
  </c:chart>
  <c:spPr>
    <a:noFill/>
    <a:ln>
      <a:noFill/>
    </a:ln>
  </c:spPr>
  <c:txPr>
    <a:bodyPr/>
    <a:lstStyle/>
    <a:p>
      <a:pPr>
        <a:defRPr sz="1800"/>
      </a:pPr>
      <a:endParaRPr lang="ru-RU"/>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ru-RU"/>
  <c:style val="34"/>
  <c:chart>
    <c:title>
      <c:tx>
        <c:rich>
          <a:bodyPr/>
          <a:lstStyle/>
          <a:p>
            <a:pPr>
              <a:defRPr sz="1270"/>
            </a:pPr>
            <a:r>
              <a:rPr lang="ru-RU" sz="1270"/>
              <a:t>2023 г.</a:t>
            </a:r>
          </a:p>
        </c:rich>
      </c:tx>
      <c:layout/>
    </c:title>
    <c:view3D>
      <c:rotX val="30"/>
      <c:perspective val="30"/>
    </c:view3D>
    <c:plotArea>
      <c:layout>
        <c:manualLayout>
          <c:layoutTarget val="inner"/>
          <c:xMode val="edge"/>
          <c:yMode val="edge"/>
          <c:x val="5.2903808189630211E-2"/>
          <c:y val="0.20606591951600728"/>
          <c:w val="0.88779494340280363"/>
          <c:h val="0.61040941538233262"/>
        </c:manualLayout>
      </c:layout>
      <c:pie3DChart>
        <c:varyColors val="1"/>
        <c:ser>
          <c:idx val="0"/>
          <c:order val="0"/>
          <c:tx>
            <c:strRef>
              <c:f>Лист1!$B$1</c:f>
              <c:strCache>
                <c:ptCount val="1"/>
                <c:pt idx="0">
                  <c:v>Продажи</c:v>
                </c:pt>
              </c:strCache>
            </c:strRef>
          </c:tx>
          <c:dLbls>
            <c:txPr>
              <a:bodyPr/>
              <a:lstStyle/>
              <a:p>
                <a:pPr>
                  <a:defRPr sz="1050"/>
                </a:pPr>
                <a:endParaRPr lang="ru-RU"/>
              </a:p>
            </c:txPr>
            <c:showPercent val="1"/>
          </c:dLbls>
          <c:cat>
            <c:strRef>
              <c:f>Лист1!$A$2:$A$3</c:f>
              <c:strCache>
                <c:ptCount val="2"/>
                <c:pt idx="0">
                  <c:v>Подано воды</c:v>
                </c:pt>
                <c:pt idx="1">
                  <c:v>Потери</c:v>
                </c:pt>
              </c:strCache>
            </c:strRef>
          </c:cat>
          <c:val>
            <c:numRef>
              <c:f>Лист1!$B$2:$B$3</c:f>
              <c:numCache>
                <c:formatCode>General</c:formatCode>
                <c:ptCount val="2"/>
                <c:pt idx="0">
                  <c:v>131.80000000000001</c:v>
                </c:pt>
                <c:pt idx="1">
                  <c:v>13.78</c:v>
                </c:pt>
              </c:numCache>
            </c:numRef>
          </c:val>
        </c:ser>
        <c:dLbls>
          <c:showPercent val="1"/>
        </c:dLbls>
      </c:pie3DChart>
      <c:spPr>
        <a:noFill/>
      </c:spPr>
    </c:plotArea>
    <c:legend>
      <c:legendPos val="b"/>
      <c:layout/>
      <c:txPr>
        <a:bodyPr/>
        <a:lstStyle/>
        <a:p>
          <a:pPr>
            <a:defRPr sz="1200"/>
          </a:pPr>
          <a:endParaRPr lang="ru-RU"/>
        </a:p>
      </c:txPr>
    </c:legend>
    <c:plotVisOnly val="1"/>
    <c:dispBlanksAs val="zero"/>
  </c:chart>
  <c:spPr>
    <a:noFill/>
    <a:ln>
      <a:noFill/>
    </a:ln>
  </c:spPr>
  <c:txPr>
    <a:bodyPr/>
    <a:lstStyle/>
    <a:p>
      <a:pPr>
        <a:defRPr sz="1800"/>
      </a:pPr>
      <a:endParaRPr lang="ru-RU"/>
    </a:p>
  </c:txPr>
  <c:externalData r:id="rId1"/>
</c:chartSpace>
</file>

<file path=ppt/drawings/drawing1.xml><?xml version="1.0" encoding="utf-8"?>
<c:userShapes xmlns:c="http://schemas.openxmlformats.org/drawingml/2006/chart">
  <cdr:relSizeAnchor xmlns:cdr="http://schemas.openxmlformats.org/drawingml/2006/chartDrawing">
    <cdr:from>
      <cdr:x>0.51993</cdr:x>
      <cdr:y>0.05348</cdr:y>
    </cdr:from>
    <cdr:to>
      <cdr:x>0.74625</cdr:x>
      <cdr:y>0.18034</cdr:y>
    </cdr:to>
    <cdr:sp macro="" textlink="">
      <cdr:nvSpPr>
        <cdr:cNvPr id="2" name="TextBox 1"/>
        <cdr:cNvSpPr txBox="1"/>
      </cdr:nvSpPr>
      <cdr:spPr>
        <a:xfrm xmlns:a="http://schemas.openxmlformats.org/drawingml/2006/main">
          <a:off x="2047776" y="205383"/>
          <a:ext cx="891381" cy="487163"/>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pPr algn="ctr"/>
          <a:r>
            <a:rPr lang="ru-RU" sz="1400" dirty="0"/>
            <a:t>п</a:t>
          </a:r>
          <a:r>
            <a:rPr lang="ru-RU" sz="1400" dirty="0" smtClean="0"/>
            <a:t>. Падун</a:t>
          </a:r>
        </a:p>
        <a:p xmlns:a="http://schemas.openxmlformats.org/drawingml/2006/main">
          <a:pPr algn="ctr"/>
          <a:r>
            <a:rPr lang="ru-RU" sz="1400" dirty="0" smtClean="0"/>
            <a:t>56 чел.</a:t>
          </a:r>
          <a:endParaRPr lang="ru-RU" sz="1400" dirty="0"/>
        </a:p>
      </cdr:txBody>
    </cdr:sp>
  </cdr:relSizeAnchor>
</c:userShapes>
</file>

<file path=ppt/drawings/drawing2.xml><?xml version="1.0" encoding="utf-8"?>
<c:userShapes xmlns:c="http://schemas.openxmlformats.org/drawingml/2006/chart">
  <cdr:relSizeAnchor xmlns:cdr="http://schemas.openxmlformats.org/drawingml/2006/chartDrawing">
    <cdr:from>
      <cdr:x>0.32639</cdr:x>
      <cdr:y>0.19361</cdr:y>
    </cdr:from>
    <cdr:to>
      <cdr:x>0.4375</cdr:x>
      <cdr:y>0.39565</cdr:y>
    </cdr:to>
    <cdr:sp macro="" textlink="">
      <cdr:nvSpPr>
        <cdr:cNvPr id="2" name="TextBox 1"/>
        <cdr:cNvSpPr txBox="1"/>
      </cdr:nvSpPr>
      <cdr:spPr>
        <a:xfrm xmlns:a="http://schemas.openxmlformats.org/drawingml/2006/main">
          <a:off x="2686040" y="876292"/>
          <a:ext cx="914400" cy="914400"/>
        </a:xfrm>
        <a:prstGeom xmlns:a="http://schemas.openxmlformats.org/drawingml/2006/main" prst="rect">
          <a:avLst/>
        </a:prstGeom>
      </cdr:spPr>
      <cdr:txBody>
        <a:bodyPr xmlns:a="http://schemas.openxmlformats.org/drawingml/2006/main" wrap="none" rtlCol="0"/>
        <a:lstStyle xmlns:a="http://schemas.openxmlformats.org/drawingml/2006/main"/>
        <a:p xmlns:a="http://schemas.openxmlformats.org/drawingml/2006/main">
          <a:endParaRPr lang="ru-RU" sz="1100"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7C245D09-B493-4327-B543-F6CE7BB2752F}" type="datetimeFigureOut">
              <a:rPr lang="ru-RU"/>
              <a:pPr>
                <a:defRPr/>
              </a:pPr>
              <a:t>24.12.2013</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C5A7920A-FED1-4E03-9008-A20C19D84B8D}" type="slidenum">
              <a:rPr lang="ru-RU"/>
              <a:pPr>
                <a:defRPr/>
              </a:pPr>
              <a:t>‹#›</a:t>
            </a:fld>
            <a:endParaRPr lang="ru-RU"/>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6FA13B78-E80F-41D9-991D-595239E469C3}" type="datetimeFigureOut">
              <a:rPr lang="ru-RU"/>
              <a:pPr>
                <a:defRPr/>
              </a:pPr>
              <a:t>24.12.2013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D5EAAFBD-40EF-4362-82B1-032A466C897D}"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Master" Target="../slideMasters/slideMaster1.xml"/><Relationship Id="rId1" Type="http://schemas.openxmlformats.org/officeDocument/2006/relationships/themeOverride" Target="../theme/themeOverride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Прямоугольный треугольник 3"/>
          <p:cNvSpPr/>
          <p:nvPr/>
        </p:nvSpPr>
        <p:spPr>
          <a:xfrm>
            <a:off x="0" y="4664075"/>
            <a:ext cx="9150350"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grpSp>
        <p:nvGrpSpPr>
          <p:cNvPr id="5" name="Группа 15"/>
          <p:cNvGrpSpPr>
            <a:grpSpLocks/>
          </p:cNvGrpSpPr>
          <p:nvPr/>
        </p:nvGrpSpPr>
        <p:grpSpPr bwMode="auto">
          <a:xfrm>
            <a:off x="-3175" y="4953000"/>
            <a:ext cx="9147175" cy="1911350"/>
            <a:chOff x="-3765" y="4832896"/>
            <a:chExt cx="9147765" cy="2032192"/>
          </a:xfrm>
        </p:grpSpPr>
        <p:sp>
          <p:nvSpPr>
            <p:cNvPr id="6" name="Полилиния 5"/>
            <p:cNvSpPr>
              <a:spLocks/>
            </p:cNvSpPr>
            <p:nvPr/>
          </p:nvSpPr>
          <p:spPr bwMode="auto">
            <a:xfrm>
              <a:off x="1687032" y="4832896"/>
              <a:ext cx="7456968" cy="51817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олилиния 6"/>
            <p:cNvSpPr>
              <a:spLocks/>
            </p:cNvSpPr>
            <p:nvPr/>
          </p:nvSpPr>
          <p:spPr bwMode="auto">
            <a:xfrm>
              <a:off x="35926" y="5135025"/>
              <a:ext cx="9108074" cy="838869"/>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8" name="Полилиния 7"/>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0" name="Прямая соединительная линия 9"/>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9" name="Заголовок 8"/>
          <p:cNvSpPr>
            <a:spLocks noGrp="1"/>
          </p:cNvSpPr>
          <p:nvPr>
            <p:ph type="ctrTitle"/>
          </p:nvPr>
        </p:nvSpPr>
        <p:spPr>
          <a:xfrm>
            <a:off x="685800" y="1752601"/>
            <a:ext cx="7772400" cy="1829761"/>
          </a:xfrm>
        </p:spPr>
        <p:txBody>
          <a:bodyPr anchor="b"/>
          <a:lstStyle>
            <a:lvl1pPr algn="r">
              <a:defRPr sz="4800" b="1">
                <a:solidFill>
                  <a:schemeClr val="tx2"/>
                </a:solidFill>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11" name="Дата 29"/>
          <p:cNvSpPr>
            <a:spLocks noGrp="1"/>
          </p:cNvSpPr>
          <p:nvPr>
            <p:ph type="dt" sz="half" idx="10"/>
          </p:nvPr>
        </p:nvSpPr>
        <p:spPr/>
        <p:txBody>
          <a:bodyPr/>
          <a:lstStyle>
            <a:lvl1pPr>
              <a:defRPr>
                <a:solidFill>
                  <a:srgbClr val="FFFFFF"/>
                </a:solidFill>
              </a:defRPr>
            </a:lvl1pPr>
            <a:extLst/>
          </a:lstStyle>
          <a:p>
            <a:pPr>
              <a:defRPr/>
            </a:pPr>
            <a:fld id="{1728F9F1-9B9A-4FCE-9F19-EDAFEC9C9B78}" type="datetimeFigureOut">
              <a:rPr lang="ru-RU"/>
              <a:pPr>
                <a:defRPr/>
              </a:pPr>
              <a:t>24.12.2013</a:t>
            </a:fld>
            <a:endParaRPr lang="ru-RU"/>
          </a:p>
        </p:txBody>
      </p:sp>
      <p:sp>
        <p:nvSpPr>
          <p:cNvPr id="12"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pPr>
              <a:defRPr/>
            </a:pPr>
            <a:endParaRPr lang="ru-RU"/>
          </a:p>
        </p:txBody>
      </p:sp>
      <p:sp>
        <p:nvSpPr>
          <p:cNvPr id="13" name="Номер слайда 26"/>
          <p:cNvSpPr>
            <a:spLocks noGrp="1"/>
          </p:cNvSpPr>
          <p:nvPr>
            <p:ph type="sldNum" sz="quarter" idx="12"/>
          </p:nvPr>
        </p:nvSpPr>
        <p:spPr/>
        <p:txBody>
          <a:bodyPr/>
          <a:lstStyle>
            <a:lvl1pPr>
              <a:defRPr>
                <a:solidFill>
                  <a:srgbClr val="FFFFFF"/>
                </a:solidFill>
              </a:defRPr>
            </a:lvl1pPr>
            <a:extLst/>
          </a:lstStyle>
          <a:p>
            <a:pPr>
              <a:defRPr/>
            </a:pPr>
            <a:fld id="{1BE5549F-FBB3-4D72-BAD2-FC1CC0DDD697}" type="slidenum">
              <a:rPr lang="ru-RU"/>
              <a:pPr>
                <a:defRPr/>
              </a:pPr>
              <a:t>‹#›</a:t>
            </a:fld>
            <a:endParaRPr lang="ru-RU"/>
          </a:p>
        </p:txBody>
      </p:sp>
    </p:spTree>
  </p:cSld>
  <p:clrMapOvr>
    <a:masterClrMapping/>
  </p:clrMapOvr>
  <p:transition spd="med" advClick="0" advTm="7000">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4386185E-77D3-4CE7-8C47-6686A4391489}" type="datetimeFigureOut">
              <a:rPr lang="ru-RU"/>
              <a:pPr>
                <a:defRPr/>
              </a:pPr>
              <a:t>24.12.2013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9209F09F-636D-412C-ACE9-1476B7C9889B}" type="slidenum">
              <a:rPr lang="ru-RU"/>
              <a:pPr>
                <a:defRPr/>
              </a:pPr>
              <a:t>‹#›</a:t>
            </a:fld>
            <a:endParaRPr lang="ru-RU"/>
          </a:p>
        </p:txBody>
      </p:sp>
    </p:spTree>
  </p:cSld>
  <p:clrMapOvr>
    <a:masterClrMapping/>
  </p:clrMapOvr>
  <p:transition spd="med" advClick="0" advTm="7000">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9"/>
          <p:cNvSpPr>
            <a:spLocks noGrp="1"/>
          </p:cNvSpPr>
          <p:nvPr>
            <p:ph type="dt" sz="half" idx="10"/>
          </p:nvPr>
        </p:nvSpPr>
        <p:spPr/>
        <p:txBody>
          <a:bodyPr/>
          <a:lstStyle>
            <a:lvl1pPr>
              <a:defRPr/>
            </a:lvl1pPr>
          </a:lstStyle>
          <a:p>
            <a:pPr>
              <a:defRPr/>
            </a:pPr>
            <a:fld id="{995AD366-26A3-4BA2-88FB-4A17E39D728A}" type="datetimeFigureOut">
              <a:rPr lang="ru-RU"/>
              <a:pPr>
                <a:defRPr/>
              </a:pPr>
              <a:t>24.12.2013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D9ACCB4E-1889-4CD4-8291-C55C112E9323}" type="slidenum">
              <a:rPr lang="ru-RU"/>
              <a:pPr>
                <a:defRPr/>
              </a:pPr>
              <a:t>‹#›</a:t>
            </a:fld>
            <a:endParaRPr lang="ru-RU"/>
          </a:p>
        </p:txBody>
      </p:sp>
    </p:spTree>
  </p:cSld>
  <p:clrMapOvr>
    <a:masterClrMapping/>
  </p:clrMapOvr>
  <p:transition spd="med" advClick="0" advTm="7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Заголовок 6"/>
          <p:cNvSpPr>
            <a:spLocks noGrp="1"/>
          </p:cNvSpPr>
          <p:nvPr>
            <p:ph type="title"/>
          </p:nvPr>
        </p:nvSpPr>
        <p:spPr/>
        <p:txBody>
          <a:bodyPr rtlCol="0"/>
          <a:lstStyle>
            <a:extLst/>
          </a:lstStyle>
          <a:p>
            <a:r>
              <a:rPr lang="ru-RU" smtClean="0"/>
              <a:t>Образец заголовка</a:t>
            </a:r>
            <a:endParaRPr lang="en-US"/>
          </a:p>
        </p:txBody>
      </p:sp>
      <p:sp>
        <p:nvSpPr>
          <p:cNvPr id="4" name="Дата 9"/>
          <p:cNvSpPr>
            <a:spLocks noGrp="1"/>
          </p:cNvSpPr>
          <p:nvPr>
            <p:ph type="dt" sz="half" idx="10"/>
          </p:nvPr>
        </p:nvSpPr>
        <p:spPr/>
        <p:txBody>
          <a:bodyPr/>
          <a:lstStyle>
            <a:lvl1pPr>
              <a:defRPr/>
            </a:lvl1pPr>
          </a:lstStyle>
          <a:p>
            <a:pPr>
              <a:defRPr/>
            </a:pPr>
            <a:fld id="{F88F46EB-212D-4D8F-9A56-4E09CBFE9CF3}" type="datetimeFigureOut">
              <a:rPr lang="ru-RU"/>
              <a:pPr>
                <a:defRPr/>
              </a:pPr>
              <a:t>24.12.2013</a:t>
            </a:fld>
            <a:endParaRPr lang="ru-RU"/>
          </a:p>
        </p:txBody>
      </p:sp>
      <p:sp>
        <p:nvSpPr>
          <p:cNvPr id="5" name="Нижний колонтитул 21"/>
          <p:cNvSpPr>
            <a:spLocks noGrp="1"/>
          </p:cNvSpPr>
          <p:nvPr>
            <p:ph type="ftr" sz="quarter" idx="11"/>
          </p:nvPr>
        </p:nvSpPr>
        <p:spPr/>
        <p:txBody>
          <a:bodyPr/>
          <a:lstStyle>
            <a:lvl1pPr>
              <a:defRPr/>
            </a:lvl1pPr>
          </a:lstStyle>
          <a:p>
            <a:pPr>
              <a:defRPr/>
            </a:pPr>
            <a:endParaRPr lang="ru-RU"/>
          </a:p>
        </p:txBody>
      </p:sp>
      <p:sp>
        <p:nvSpPr>
          <p:cNvPr id="6" name="Номер слайда 17"/>
          <p:cNvSpPr>
            <a:spLocks noGrp="1"/>
          </p:cNvSpPr>
          <p:nvPr>
            <p:ph type="sldNum" sz="quarter" idx="12"/>
          </p:nvPr>
        </p:nvSpPr>
        <p:spPr/>
        <p:txBody>
          <a:bodyPr/>
          <a:lstStyle>
            <a:lvl1pPr>
              <a:defRPr/>
            </a:lvl1pPr>
          </a:lstStyle>
          <a:p>
            <a:pPr>
              <a:defRPr/>
            </a:pPr>
            <a:fld id="{926F854A-9F56-49A7-AD14-9F3AC7D397BF}" type="slidenum">
              <a:rPr lang="ru-RU"/>
              <a:pPr>
                <a:defRPr/>
              </a:pPr>
              <a:t>‹#›</a:t>
            </a:fld>
            <a:endParaRPr lang="ru-RU"/>
          </a:p>
        </p:txBody>
      </p:sp>
    </p:spTree>
  </p:cSld>
  <p:clrMapOvr>
    <a:masterClrMapping/>
  </p:clrMapOvr>
  <p:transition spd="med" advClick="0" advTm="7000">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4" name="Нашивка 3"/>
          <p:cNvSpPr/>
          <p:nvPr/>
        </p:nvSpPr>
        <p:spPr>
          <a:xfrm>
            <a:off x="3636963" y="3005138"/>
            <a:ext cx="182562"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5" name="Нашивка 4"/>
          <p:cNvSpPr/>
          <p:nvPr/>
        </p:nvSpPr>
        <p:spPr>
          <a:xfrm>
            <a:off x="3449638" y="3005138"/>
            <a:ext cx="18415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2" name="Заголовок 1"/>
          <p:cNvSpPr>
            <a:spLocks noGrp="1"/>
          </p:cNvSpPr>
          <p:nvPr>
            <p:ph type="title"/>
          </p:nvPr>
        </p:nvSpPr>
        <p:spPr>
          <a:xfrm>
            <a:off x="722376" y="1059712"/>
            <a:ext cx="7772400" cy="1828800"/>
          </a:xfrm>
        </p:spPr>
        <p:txBody>
          <a:bodyPr anchor="b"/>
          <a:lstStyle>
            <a:lvl1pPr algn="r">
              <a:buNone/>
              <a:defRPr sz="4800" b="1" cap="none" baseline="0">
                <a:effectLst>
                  <a:outerShdw blurRad="31750" dist="25400" dir="5400000" algn="tl" rotWithShape="0">
                    <a:srgbClr val="000000">
                      <a:alpha val="25000"/>
                    </a:srgbClr>
                  </a:outerShdw>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3922713" y="2931712"/>
            <a:ext cx="4572000" cy="1454888"/>
          </a:xfrm>
        </p:spPr>
        <p:txBody>
          <a:bodyPr/>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15E35707-31EE-494F-BC74-535C5079C3FD}" type="datetimeFigureOut">
              <a:rPr lang="ru-RU"/>
              <a:pPr>
                <a:defRPr/>
              </a:pPr>
              <a:t>24.12.2013</a:t>
            </a:fld>
            <a:endParaRPr lang="ru-RU"/>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206BD813-1C12-4547-ABBB-A3EE8E8F2D9D}"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med" advClick="0" advTm="7000">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8" name="Заголовок 7"/>
          <p:cNvSpPr>
            <a:spLocks noGrp="1"/>
          </p:cNvSpPr>
          <p:nvPr>
            <p:ph type="title"/>
          </p:nvPr>
        </p:nvSpPr>
        <p:spPr/>
        <p:txBody>
          <a:bodyPr rtlCol="0"/>
          <a:lstStyle>
            <a:extLst/>
          </a:lstStyle>
          <a:p>
            <a:r>
              <a:rPr lang="ru-RU" smtClean="0"/>
              <a:t>Образец заголовка</a:t>
            </a:r>
            <a:endParaRPr lang="en-US"/>
          </a:p>
        </p:txBody>
      </p:sp>
      <p:sp>
        <p:nvSpPr>
          <p:cNvPr id="5" name="Дата 4"/>
          <p:cNvSpPr>
            <a:spLocks noGrp="1"/>
          </p:cNvSpPr>
          <p:nvPr>
            <p:ph type="dt" sz="half" idx="10"/>
          </p:nvPr>
        </p:nvSpPr>
        <p:spPr/>
        <p:txBody>
          <a:bodyPr/>
          <a:lstStyle>
            <a:lvl1pPr>
              <a:defRPr/>
            </a:lvl1pPr>
            <a:extLst/>
          </a:lstStyle>
          <a:p>
            <a:pPr>
              <a:defRPr/>
            </a:pPr>
            <a:fld id="{CBFB124F-03B3-4293-B49C-E4C191C26097}" type="datetimeFigureOut">
              <a:rPr lang="ru-RU"/>
              <a:pPr>
                <a:defRPr/>
              </a:pPr>
              <a:t>24.12.2013</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271083CF-0E68-4441-AC59-00ED638ABC52}"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med" advClick="0" advTm="7000">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extLst/>
          </a:lstStyle>
          <a:p>
            <a:r>
              <a:rPr lang="ru-RU" smtClean="0"/>
              <a:t>Образец заголовка</a:t>
            </a:r>
            <a:endParaRPr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6"/>
          <p:cNvSpPr>
            <a:spLocks noGrp="1"/>
          </p:cNvSpPr>
          <p:nvPr>
            <p:ph type="dt" sz="half" idx="10"/>
          </p:nvPr>
        </p:nvSpPr>
        <p:spPr/>
        <p:txBody>
          <a:bodyPr/>
          <a:lstStyle>
            <a:lvl1pPr>
              <a:defRPr/>
            </a:lvl1pPr>
            <a:extLst/>
          </a:lstStyle>
          <a:p>
            <a:pPr>
              <a:defRPr/>
            </a:pPr>
            <a:fld id="{AECF97E4-D866-428F-95A0-34FB0B0780C7}" type="datetimeFigureOut">
              <a:rPr lang="ru-RU"/>
              <a:pPr>
                <a:defRPr/>
              </a:pPr>
              <a:t>24.12.2013</a:t>
            </a:fld>
            <a:endParaRPr lang="ru-RU"/>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8"/>
          <p:cNvSpPr>
            <a:spLocks noGrp="1"/>
          </p:cNvSpPr>
          <p:nvPr>
            <p:ph type="sldNum" sz="quarter" idx="12"/>
          </p:nvPr>
        </p:nvSpPr>
        <p:spPr/>
        <p:txBody>
          <a:bodyPr/>
          <a:lstStyle>
            <a:lvl1pPr>
              <a:defRPr/>
            </a:lvl1pPr>
            <a:extLst/>
          </a:lstStyle>
          <a:p>
            <a:pPr>
              <a:defRPr/>
            </a:pPr>
            <a:fld id="{94D27A53-E2D9-41AF-8539-F47F94528C1F}"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transition spd="med" advClick="0" advTm="7000">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rtlCol="0"/>
          <a:lstStyle>
            <a:extLst/>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extLst/>
          </a:lstStyle>
          <a:p>
            <a:pPr>
              <a:defRPr/>
            </a:pPr>
            <a:fld id="{08885DCD-B5D3-4E3D-9C34-8A1F899613E5}" type="datetimeFigureOut">
              <a:rPr lang="ru-RU"/>
              <a:pPr>
                <a:defRPr/>
              </a:pPr>
              <a:t>24.12.2013</a:t>
            </a:fld>
            <a:endParaRPr lang="ru-RU"/>
          </a:p>
        </p:txBody>
      </p:sp>
      <p:sp>
        <p:nvSpPr>
          <p:cNvPr id="4" name="Нижний колонтитул 3"/>
          <p:cNvSpPr>
            <a:spLocks noGrp="1"/>
          </p:cNvSpPr>
          <p:nvPr>
            <p:ph type="ftr" sz="quarter" idx="11"/>
          </p:nvPr>
        </p:nvSpPr>
        <p:spPr/>
        <p:txBody>
          <a:bodyPr/>
          <a:lstStyle>
            <a:lvl1pPr>
              <a:defRPr/>
            </a:lvl1pPr>
            <a:extLst/>
          </a:lstStyle>
          <a:p>
            <a:pPr>
              <a:defRPr/>
            </a:pPr>
            <a:endParaRPr lang="ru-RU"/>
          </a:p>
        </p:txBody>
      </p:sp>
      <p:sp>
        <p:nvSpPr>
          <p:cNvPr id="5" name="Номер слайда 4"/>
          <p:cNvSpPr>
            <a:spLocks noGrp="1"/>
          </p:cNvSpPr>
          <p:nvPr>
            <p:ph type="sldNum" sz="quarter" idx="12"/>
          </p:nvPr>
        </p:nvSpPr>
        <p:spPr/>
        <p:txBody>
          <a:bodyPr/>
          <a:lstStyle>
            <a:lvl1pPr>
              <a:defRPr/>
            </a:lvl1pPr>
            <a:extLst/>
          </a:lstStyle>
          <a:p>
            <a:pPr>
              <a:defRPr/>
            </a:pPr>
            <a:fld id="{A3BB1DD9-423C-43AD-B604-5DABB9B62F3A}"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med" advClick="0" advTm="7000">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9"/>
          <p:cNvSpPr>
            <a:spLocks noGrp="1"/>
          </p:cNvSpPr>
          <p:nvPr>
            <p:ph type="dt" sz="half" idx="10"/>
          </p:nvPr>
        </p:nvSpPr>
        <p:spPr/>
        <p:txBody>
          <a:bodyPr/>
          <a:lstStyle>
            <a:lvl1pPr>
              <a:defRPr/>
            </a:lvl1pPr>
          </a:lstStyle>
          <a:p>
            <a:pPr>
              <a:defRPr/>
            </a:pPr>
            <a:fld id="{78EAAB33-4827-4908-99CA-9D8B8FDCAC9D}" type="datetimeFigureOut">
              <a:rPr lang="ru-RU"/>
              <a:pPr>
                <a:defRPr/>
              </a:pPr>
              <a:t>24.12.2013</a:t>
            </a:fld>
            <a:endParaRPr lang="ru-RU"/>
          </a:p>
        </p:txBody>
      </p:sp>
      <p:sp>
        <p:nvSpPr>
          <p:cNvPr id="3" name="Нижний колонтитул 21"/>
          <p:cNvSpPr>
            <a:spLocks noGrp="1"/>
          </p:cNvSpPr>
          <p:nvPr>
            <p:ph type="ftr" sz="quarter" idx="11"/>
          </p:nvPr>
        </p:nvSpPr>
        <p:spPr/>
        <p:txBody>
          <a:bodyPr/>
          <a:lstStyle>
            <a:lvl1pPr>
              <a:defRPr/>
            </a:lvl1pPr>
          </a:lstStyle>
          <a:p>
            <a:pPr>
              <a:defRPr/>
            </a:pPr>
            <a:endParaRPr lang="ru-RU"/>
          </a:p>
        </p:txBody>
      </p:sp>
      <p:sp>
        <p:nvSpPr>
          <p:cNvPr id="4" name="Номер слайда 17"/>
          <p:cNvSpPr>
            <a:spLocks noGrp="1"/>
          </p:cNvSpPr>
          <p:nvPr>
            <p:ph type="sldNum" sz="quarter" idx="12"/>
          </p:nvPr>
        </p:nvSpPr>
        <p:spPr/>
        <p:txBody>
          <a:bodyPr/>
          <a:lstStyle>
            <a:lvl1pPr>
              <a:defRPr/>
            </a:lvl1pPr>
          </a:lstStyle>
          <a:p>
            <a:pPr>
              <a:defRPr/>
            </a:pPr>
            <a:fld id="{D792D603-FE82-4B33-8D42-0F6E2D2B13BC}" type="slidenum">
              <a:rPr lang="ru-RU"/>
              <a:pPr>
                <a:defRPr/>
              </a:pPr>
              <a:t>‹#›</a:t>
            </a:fld>
            <a:endParaRPr lang="ru-RU"/>
          </a:p>
        </p:txBody>
      </p:sp>
    </p:spTree>
  </p:cSld>
  <p:clrMapOvr>
    <a:masterClrMapping/>
  </p:clrMapOvr>
  <p:transition spd="med" advClick="0" advTm="7000">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anchor="t">
            <a:noAutofit/>
            <a:sp3d prstMaterial="softEdge">
              <a:bevelT w="0" h="0"/>
            </a:sp3d>
          </a:bodyPr>
          <a:lstStyle>
            <a:lvl1pPr algn="r">
              <a:buNone/>
              <a:defRPr sz="2500" b="0">
                <a:solidFill>
                  <a:schemeClr val="accent1"/>
                </a:solidFill>
                <a:effectLst/>
              </a:defRPr>
            </a:lvl1pPr>
            <a:extLst/>
          </a:lstStyle>
          <a:p>
            <a:r>
              <a:rPr lang="ru-RU" smtClean="0"/>
              <a:t>Образец заголовка</a:t>
            </a:r>
            <a:endParaRPr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a:r>
              <a:rPr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4"/>
          <p:cNvSpPr>
            <a:spLocks noGrp="1"/>
          </p:cNvSpPr>
          <p:nvPr>
            <p:ph type="dt" sz="half" idx="10"/>
          </p:nvPr>
        </p:nvSpPr>
        <p:spPr/>
        <p:txBody>
          <a:bodyPr/>
          <a:lstStyle>
            <a:lvl1pPr>
              <a:defRPr/>
            </a:lvl1pPr>
            <a:extLst/>
          </a:lstStyle>
          <a:p>
            <a:pPr>
              <a:defRPr/>
            </a:pPr>
            <a:fld id="{EFCA94FE-0456-471A-9948-778BC06C38E1}" type="datetimeFigureOut">
              <a:rPr lang="ru-RU"/>
              <a:pPr>
                <a:defRPr/>
              </a:pPr>
              <a:t>24.12.2013</a:t>
            </a:fld>
            <a:endParaRPr lang="ru-RU"/>
          </a:p>
        </p:txBody>
      </p:sp>
      <p:sp>
        <p:nvSpPr>
          <p:cNvPr id="6" name="Нижний колонтитул 5"/>
          <p:cNvSpPr>
            <a:spLocks noGrp="1"/>
          </p:cNvSpPr>
          <p:nvPr>
            <p:ph type="ftr" sz="quarter" idx="11"/>
          </p:nvPr>
        </p:nvSpPr>
        <p:spPr/>
        <p:txBody>
          <a:bodyPr/>
          <a:lstStyle>
            <a:lvl1pPr>
              <a:defRPr/>
            </a:lvl1pPr>
            <a:extLst/>
          </a:lstStyle>
          <a:p>
            <a:pPr>
              <a:defRPr/>
            </a:pPr>
            <a:endParaRPr lang="ru-RU"/>
          </a:p>
        </p:txBody>
      </p:sp>
      <p:sp>
        <p:nvSpPr>
          <p:cNvPr id="7" name="Номер слайда 6"/>
          <p:cNvSpPr>
            <a:spLocks noGrp="1"/>
          </p:cNvSpPr>
          <p:nvPr>
            <p:ph type="sldNum" sz="quarter" idx="12"/>
          </p:nvPr>
        </p:nvSpPr>
        <p:spPr/>
        <p:txBody>
          <a:bodyPr/>
          <a:lstStyle>
            <a:lvl1pPr>
              <a:defRPr/>
            </a:lvl1pPr>
            <a:extLst/>
          </a:lstStyle>
          <a:p>
            <a:pPr>
              <a:defRPr/>
            </a:pPr>
            <a:fld id="{117F76BC-3FAB-45D1-9F93-9D304D4F8019}"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transition spd="med" advClick="0" advTm="7000">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5" name="Полилиния 4"/>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6" name="Полилиния 5"/>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7" name="Прямоугольный треугольник 6"/>
          <p:cNvSpPr>
            <a:spLocks/>
          </p:cNvSpPr>
          <p:nvPr/>
        </p:nvSpPr>
        <p:spPr bwMode="auto">
          <a:xfrm>
            <a:off x="-6042" y="5791253"/>
            <a:ext cx="3402314" cy="1080868"/>
          </a:xfrm>
          <a:prstGeom prst="rtTriangle">
            <a:avLst/>
          </a:prstGeom>
          <a:blipFill>
            <a:blip r:embed="rId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8" name="Прямая соединительная линия 7"/>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Нашивка 8"/>
          <p:cNvSpPr/>
          <p:nvPr/>
        </p:nvSpPr>
        <p:spPr>
          <a:xfrm>
            <a:off x="8664575"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10" name="Нашивка 9"/>
          <p:cNvSpPr/>
          <p:nvPr/>
        </p:nvSpPr>
        <p:spPr>
          <a:xfrm>
            <a:off x="8477250" y="4987925"/>
            <a:ext cx="182563"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defRPr/>
            </a:pPr>
            <a:endParaRPr lang="en-US"/>
          </a:p>
        </p:txBody>
      </p:sp>
      <p:sp>
        <p:nvSpPr>
          <p:cNvPr id="4" name="Текст 3"/>
          <p:cNvSpPr>
            <a:spLocks noGrp="1"/>
          </p:cNvSpPr>
          <p:nvPr>
            <p:ph type="body" sz="half" idx="2"/>
          </p:nvPr>
        </p:nvSpPr>
        <p:spPr>
          <a:xfrm>
            <a:off x="1141232" y="5443402"/>
            <a:ext cx="7162800" cy="648232"/>
          </a:xfrm>
          <a:noFill/>
        </p:spPr>
        <p:txBody>
          <a:bodyPr tIns="0"/>
          <a:lstStyle>
            <a:lvl1pPr marL="0" marR="18288" indent="0" algn="r">
              <a:buNone/>
              <a:defRPr sz="1400"/>
            </a:lvl1pPr>
            <a:lvl2pPr>
              <a:defRPr sz="1200"/>
            </a:lvl2pPr>
            <a:lvl3pPr>
              <a:defRPr sz="1000"/>
            </a:lvl3pPr>
            <a:lvl4pPr>
              <a:defRPr sz="900"/>
            </a:lvl4pPr>
            <a:lvl5pPr>
              <a:defRPr sz="900"/>
            </a:lvl5pPr>
            <a:extLst/>
          </a:lstStyle>
          <a:p>
            <a:pPr lvl="0"/>
            <a:r>
              <a:rPr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normAutofit/>
          </a:bodyPr>
          <a:lstStyle>
            <a:lvl1pPr marL="0" indent="0">
              <a:buNone/>
              <a:defRPr sz="3200"/>
            </a:lvl1pPr>
            <a:extLst/>
          </a:lstStyle>
          <a:p>
            <a:pPr lvl="0"/>
            <a:r>
              <a:rPr lang="ru-RU" noProof="0" smtClean="0"/>
              <a:t>Вставка рисунка</a:t>
            </a:r>
            <a:endParaRPr lang="en-US" noProof="0" dirty="0"/>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lang="ru-RU" smtClean="0"/>
              <a:t>Образец заголовка</a:t>
            </a:r>
            <a:endParaRPr lang="en-US"/>
          </a:p>
        </p:txBody>
      </p:sp>
      <p:sp>
        <p:nvSpPr>
          <p:cNvPr id="11" name="Дата 4"/>
          <p:cNvSpPr>
            <a:spLocks noGrp="1"/>
          </p:cNvSpPr>
          <p:nvPr>
            <p:ph type="dt" sz="half" idx="10"/>
          </p:nvPr>
        </p:nvSpPr>
        <p:spPr/>
        <p:txBody>
          <a:bodyPr/>
          <a:lstStyle>
            <a:lvl1pPr>
              <a:defRPr>
                <a:solidFill>
                  <a:schemeClr val="tx1"/>
                </a:solidFill>
              </a:defRPr>
            </a:lvl1pPr>
            <a:extLst/>
          </a:lstStyle>
          <a:p>
            <a:pPr>
              <a:defRPr/>
            </a:pPr>
            <a:fld id="{0ACBFBA7-1C70-455E-A1AC-ECBFB8095E51}" type="datetimeFigureOut">
              <a:rPr lang="ru-RU"/>
              <a:pPr>
                <a:defRPr/>
              </a:pPr>
              <a:t>24.12.2013</a:t>
            </a:fld>
            <a:endParaRPr lang="ru-RU"/>
          </a:p>
        </p:txBody>
      </p:sp>
      <p:sp>
        <p:nvSpPr>
          <p:cNvPr id="12" name="Нижний колонтитул 5"/>
          <p:cNvSpPr>
            <a:spLocks noGrp="1"/>
          </p:cNvSpPr>
          <p:nvPr>
            <p:ph type="ftr" sz="quarter" idx="11"/>
          </p:nvPr>
        </p:nvSpPr>
        <p:spPr/>
        <p:txBody>
          <a:bodyPr/>
          <a:lstStyle>
            <a:lvl1pPr>
              <a:defRPr>
                <a:solidFill>
                  <a:schemeClr val="tx1"/>
                </a:solidFill>
              </a:defRPr>
            </a:lvl1pPr>
            <a:extLst/>
          </a:lstStyle>
          <a:p>
            <a:pPr>
              <a:defRPr/>
            </a:pPr>
            <a:endParaRPr lang="ru-RU"/>
          </a:p>
        </p:txBody>
      </p:sp>
      <p:sp>
        <p:nvSpPr>
          <p:cNvPr id="13" name="Номер слайда 6"/>
          <p:cNvSpPr>
            <a:spLocks noGrp="1"/>
          </p:cNvSpPr>
          <p:nvPr>
            <p:ph type="sldNum" sz="quarter" idx="12"/>
          </p:nvPr>
        </p:nvSpPr>
        <p:spPr/>
        <p:txBody>
          <a:bodyPr/>
          <a:lstStyle>
            <a:lvl1pPr>
              <a:defRPr>
                <a:solidFill>
                  <a:schemeClr val="tx1"/>
                </a:solidFill>
              </a:defRPr>
            </a:lvl1pPr>
            <a:extLst/>
          </a:lstStyle>
          <a:p>
            <a:pPr>
              <a:defRPr/>
            </a:pPr>
            <a:fld id="{391616AE-E1B0-4E74-B0AD-8B65CCE5747D}" type="slidenum">
              <a:rPr lang="ru-RU"/>
              <a:pPr>
                <a:defRPr/>
              </a:pPr>
              <a:t>‹#›</a:t>
            </a:fld>
            <a:endParaRPr lang="ru-RU"/>
          </a:p>
        </p:txBody>
      </p:sp>
    </p:spTree>
  </p:cSld>
  <p:clrMapOvr>
    <a:overrideClrMapping bg1="dk1" tx1="lt1" bg2="dk2" tx2="lt2" accent1="accent1" accent2="accent2" accent3="accent3" accent4="accent4" accent5="accent5" accent6="accent6" hlink="hlink" folHlink="folHlink"/>
  </p:clrMapOvr>
  <p:transition spd="med" advClick="0" advTm="7000">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5963" y="5002213"/>
            <a:ext cx="3802062" cy="1443037"/>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2" name="Полилиния 11"/>
          <p:cNvSpPr>
            <a:spLocks/>
          </p:cNvSpPr>
          <p:nvPr/>
        </p:nvSpPr>
        <p:spPr bwMode="auto">
          <a:xfrm>
            <a:off x="-53975" y="5784850"/>
            <a:ext cx="380206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a:lstStyle>
            <a:extLst/>
          </a:lstStyle>
          <a:p>
            <a:pPr>
              <a:defRPr/>
            </a:pPr>
            <a:endParaRPr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cstate="print">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anchor="ctr"/>
          <a:lstStyle>
            <a:extLst/>
          </a:lstStyle>
          <a:p>
            <a:pPr algn="ctr">
              <a:defRPr/>
            </a:pPr>
            <a:endParaRPr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lang="ru-RU" smtClean="0"/>
              <a:t>Образец заголовка</a:t>
            </a:r>
            <a:endParaRPr lang="en-US"/>
          </a:p>
        </p:txBody>
      </p:sp>
      <p:sp>
        <p:nvSpPr>
          <p:cNvPr id="5129" name="Текст 29"/>
          <p:cNvSpPr>
            <a:spLocks noGrp="1"/>
          </p:cNvSpPr>
          <p:nvPr>
            <p:ph type="body" idx="1"/>
          </p:nvPr>
        </p:nvSpPr>
        <p:spPr bwMode="auto">
          <a:xfrm>
            <a:off x="457200" y="1481138"/>
            <a:ext cx="82296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0" name="Дата 9"/>
          <p:cNvSpPr>
            <a:spLocks noGrp="1"/>
          </p:cNvSpPr>
          <p:nvPr>
            <p:ph type="dt" sz="half" idx="2"/>
          </p:nvPr>
        </p:nvSpPr>
        <p:spPr>
          <a:xfrm>
            <a:off x="6727825" y="6408738"/>
            <a:ext cx="1919288" cy="365125"/>
          </a:xfrm>
          <a:prstGeom prst="rect">
            <a:avLst/>
          </a:prstGeom>
        </p:spPr>
        <p:txBody>
          <a:bodyPr vert="horz" anchor="b"/>
          <a:lstStyle>
            <a:lvl1pPr algn="l" eaLnBrk="1" latinLnBrk="0" hangingPunct="1">
              <a:defRPr kumimoji="0" sz="1000">
                <a:solidFill>
                  <a:schemeClr val="tx1"/>
                </a:solidFill>
              </a:defRPr>
            </a:lvl1pPr>
            <a:extLst/>
          </a:lstStyle>
          <a:p>
            <a:pPr>
              <a:defRPr/>
            </a:pPr>
            <a:fld id="{029808CA-8345-4007-B5C1-08D0CE197E04}" type="datetimeFigureOut">
              <a:rPr lang="ru-RU"/>
              <a:pPr>
                <a:defRPr/>
              </a:pPr>
              <a:t>24.12.2013</a:t>
            </a:fld>
            <a:endParaRPr lang="ru-RU"/>
          </a:p>
        </p:txBody>
      </p:sp>
      <p:sp>
        <p:nvSpPr>
          <p:cNvPr id="22" name="Нижний колонтитул 21"/>
          <p:cNvSpPr>
            <a:spLocks noGrp="1"/>
          </p:cNvSpPr>
          <p:nvPr>
            <p:ph type="ftr" sz="quarter" idx="3"/>
          </p:nvPr>
        </p:nvSpPr>
        <p:spPr>
          <a:xfrm>
            <a:off x="4379913" y="6408738"/>
            <a:ext cx="2351087" cy="365125"/>
          </a:xfrm>
          <a:prstGeom prst="rect">
            <a:avLst/>
          </a:prstGeom>
        </p:spPr>
        <p:txBody>
          <a:bodyPr vert="horz" anchor="b"/>
          <a:lstStyle>
            <a:lvl1pPr algn="r" eaLnBrk="1" latinLnBrk="0" hangingPunct="1">
              <a:defRPr kumimoji="0" sz="1000">
                <a:solidFill>
                  <a:schemeClr val="tx1"/>
                </a:solidFill>
              </a:defRPr>
            </a:lvl1pPr>
            <a:extLst/>
          </a:lstStyle>
          <a:p>
            <a:pPr>
              <a:defRPr/>
            </a:pPr>
            <a:endParaRPr lang="ru-RU"/>
          </a:p>
        </p:txBody>
      </p:sp>
      <p:sp>
        <p:nvSpPr>
          <p:cNvPr id="18" name="Номер слайда 17"/>
          <p:cNvSpPr>
            <a:spLocks noGrp="1"/>
          </p:cNvSpPr>
          <p:nvPr>
            <p:ph type="sldNum" sz="quarter" idx="4"/>
          </p:nvPr>
        </p:nvSpPr>
        <p:spPr>
          <a:xfrm>
            <a:off x="8647113" y="6408738"/>
            <a:ext cx="366712" cy="365125"/>
          </a:xfrm>
          <a:prstGeom prst="rect">
            <a:avLst/>
          </a:prstGeom>
        </p:spPr>
        <p:txBody>
          <a:bodyPr vert="horz" anchor="b"/>
          <a:lstStyle>
            <a:lvl1pPr algn="r" eaLnBrk="1" latinLnBrk="0" hangingPunct="1">
              <a:defRPr kumimoji="0" sz="1000" b="0">
                <a:solidFill>
                  <a:schemeClr val="tx1"/>
                </a:solidFill>
              </a:defRPr>
            </a:lvl1pPr>
            <a:extLst/>
          </a:lstStyle>
          <a:p>
            <a:pPr>
              <a:defRPr/>
            </a:pPr>
            <a:fld id="{17E2BEB4-8225-49D7-AC23-DBFF49D44B0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935" r:id="rId1"/>
    <p:sldLayoutId id="2147483931" r:id="rId2"/>
    <p:sldLayoutId id="2147483936" r:id="rId3"/>
    <p:sldLayoutId id="2147483937" r:id="rId4"/>
    <p:sldLayoutId id="2147483938" r:id="rId5"/>
    <p:sldLayoutId id="2147483939" r:id="rId6"/>
    <p:sldLayoutId id="2147483932" r:id="rId7"/>
    <p:sldLayoutId id="2147483940" r:id="rId8"/>
    <p:sldLayoutId id="2147483941" r:id="rId9"/>
    <p:sldLayoutId id="2147483933" r:id="rId10"/>
    <p:sldLayoutId id="2147483934" r:id="rId11"/>
  </p:sldLayoutIdLst>
  <p:transition spd="med" advClick="0" advTm="7000">
    <p:fade/>
  </p:transition>
  <p:txStyles>
    <p:titleStyle>
      <a:lvl1pPr algn="l" rtl="0" eaLnBrk="0" fontAlgn="base" hangingPunct="0">
        <a:spcBef>
          <a:spcPct val="0"/>
        </a:spcBef>
        <a:spcAft>
          <a:spcPct val="0"/>
        </a:spcAft>
        <a:defRPr sz="4100" b="1" kern="1200">
          <a:solidFill>
            <a:schemeClr val="tx2"/>
          </a:solidFill>
          <a:effectLst>
            <a:outerShdw blurRad="31750" dist="25400" dir="5400000" algn="tl" rotWithShape="0">
              <a:srgbClr val="000000">
                <a:alpha val="25000"/>
              </a:srgbClr>
            </a:outerShdw>
          </a:effectLst>
          <a:latin typeface="+mj-lt"/>
          <a:ea typeface="+mj-ea"/>
          <a:cs typeface="+mj-cs"/>
        </a:defRPr>
      </a:lvl1pPr>
      <a:lvl2pPr algn="l" rtl="0" eaLnBrk="0" fontAlgn="base" hangingPunct="0">
        <a:spcBef>
          <a:spcPct val="0"/>
        </a:spcBef>
        <a:spcAft>
          <a:spcPct val="0"/>
        </a:spcAft>
        <a:defRPr sz="4100" b="1">
          <a:solidFill>
            <a:schemeClr val="tx2"/>
          </a:solidFill>
          <a:latin typeface="Trebuchet MS" pitchFamily="34" charset="0"/>
        </a:defRPr>
      </a:lvl2pPr>
      <a:lvl3pPr algn="l" rtl="0" eaLnBrk="0" fontAlgn="base" hangingPunct="0">
        <a:spcBef>
          <a:spcPct val="0"/>
        </a:spcBef>
        <a:spcAft>
          <a:spcPct val="0"/>
        </a:spcAft>
        <a:defRPr sz="4100" b="1">
          <a:solidFill>
            <a:schemeClr val="tx2"/>
          </a:solidFill>
          <a:latin typeface="Trebuchet MS" pitchFamily="34" charset="0"/>
        </a:defRPr>
      </a:lvl3pPr>
      <a:lvl4pPr algn="l" rtl="0" eaLnBrk="0" fontAlgn="base" hangingPunct="0">
        <a:spcBef>
          <a:spcPct val="0"/>
        </a:spcBef>
        <a:spcAft>
          <a:spcPct val="0"/>
        </a:spcAft>
        <a:defRPr sz="4100" b="1">
          <a:solidFill>
            <a:schemeClr val="tx2"/>
          </a:solidFill>
          <a:latin typeface="Trebuchet MS" pitchFamily="34" charset="0"/>
        </a:defRPr>
      </a:lvl4pPr>
      <a:lvl5pPr algn="l" rtl="0" eaLnBrk="0" fontAlgn="base" hangingPunct="0">
        <a:spcBef>
          <a:spcPct val="0"/>
        </a:spcBef>
        <a:spcAft>
          <a:spcPct val="0"/>
        </a:spcAft>
        <a:defRPr sz="4100" b="1">
          <a:solidFill>
            <a:schemeClr val="tx2"/>
          </a:solidFill>
          <a:latin typeface="Trebuchet MS" pitchFamily="34" charset="0"/>
        </a:defRPr>
      </a:lvl5pPr>
      <a:lvl6pPr marL="457200" algn="l" rtl="0" fontAlgn="base">
        <a:spcBef>
          <a:spcPct val="0"/>
        </a:spcBef>
        <a:spcAft>
          <a:spcPct val="0"/>
        </a:spcAft>
        <a:defRPr sz="4100" b="1">
          <a:solidFill>
            <a:schemeClr val="tx2"/>
          </a:solidFill>
          <a:latin typeface="Trebuchet MS" pitchFamily="34" charset="0"/>
        </a:defRPr>
      </a:lvl6pPr>
      <a:lvl7pPr marL="914400" algn="l" rtl="0" fontAlgn="base">
        <a:spcBef>
          <a:spcPct val="0"/>
        </a:spcBef>
        <a:spcAft>
          <a:spcPct val="0"/>
        </a:spcAft>
        <a:defRPr sz="4100" b="1">
          <a:solidFill>
            <a:schemeClr val="tx2"/>
          </a:solidFill>
          <a:latin typeface="Trebuchet MS" pitchFamily="34" charset="0"/>
        </a:defRPr>
      </a:lvl7pPr>
      <a:lvl8pPr marL="1371600" algn="l" rtl="0" fontAlgn="base">
        <a:spcBef>
          <a:spcPct val="0"/>
        </a:spcBef>
        <a:spcAft>
          <a:spcPct val="0"/>
        </a:spcAft>
        <a:defRPr sz="4100" b="1">
          <a:solidFill>
            <a:schemeClr val="tx2"/>
          </a:solidFill>
          <a:latin typeface="Trebuchet MS" pitchFamily="34" charset="0"/>
        </a:defRPr>
      </a:lvl8pPr>
      <a:lvl9pPr marL="1828800" algn="l" rtl="0" fontAlgn="base">
        <a:spcBef>
          <a:spcPct val="0"/>
        </a:spcBef>
        <a:spcAft>
          <a:spcPct val="0"/>
        </a:spcAft>
        <a:defRPr sz="4100" b="1">
          <a:solidFill>
            <a:schemeClr val="tx2"/>
          </a:solidFill>
          <a:latin typeface="Trebuchet MS" pitchFamily="34" charset="0"/>
        </a:defRPr>
      </a:lvl9pPr>
      <a:extLst/>
    </p:titleStyle>
    <p:bodyStyle>
      <a:lvl1pPr marL="365125" indent="-255588" algn="l" rtl="0" eaLnBrk="0" fontAlgn="base" hangingPunct="0">
        <a:spcBef>
          <a:spcPts val="400"/>
        </a:spcBef>
        <a:spcAft>
          <a:spcPct val="0"/>
        </a:spcAft>
        <a:buClr>
          <a:schemeClr val="accent1"/>
        </a:buClr>
        <a:buSzPct val="68000"/>
        <a:buFont typeface="Wingdings 3" pitchFamily="18" charset="2"/>
        <a:buChar char=""/>
        <a:defRPr sz="2700" kern="1200">
          <a:solidFill>
            <a:schemeClr val="tx1"/>
          </a:solidFill>
          <a:latin typeface="+mn-lt"/>
          <a:ea typeface="+mn-ea"/>
          <a:cs typeface="+mn-cs"/>
        </a:defRPr>
      </a:lvl1pPr>
      <a:lvl2pPr marL="620713" indent="-228600" algn="l" rtl="0" eaLnBrk="0" fontAlgn="base" hangingPunct="0">
        <a:spcBef>
          <a:spcPts val="325"/>
        </a:spcBef>
        <a:spcAft>
          <a:spcPct val="0"/>
        </a:spcAft>
        <a:buClr>
          <a:schemeClr val="accent1"/>
        </a:buClr>
        <a:buFont typeface="Verdana" pitchFamily="34" charset="0"/>
        <a:buChar char="◦"/>
        <a:defRPr sz="2300" kern="1200">
          <a:solidFill>
            <a:schemeClr val="tx1"/>
          </a:solidFill>
          <a:latin typeface="+mn-lt"/>
          <a:ea typeface="+mn-ea"/>
          <a:cs typeface="+mn-cs"/>
        </a:defRPr>
      </a:lvl2pPr>
      <a:lvl3pPr marL="858838" indent="-228600" algn="l" rtl="0" eaLnBrk="0" fontAlgn="base" hangingPunct="0">
        <a:spcBef>
          <a:spcPts val="350"/>
        </a:spcBef>
        <a:spcAft>
          <a:spcPct val="0"/>
        </a:spcAft>
        <a:buClr>
          <a:schemeClr val="accent2"/>
        </a:buClr>
        <a:buSzPct val="100000"/>
        <a:buFont typeface="Wingdings 2" pitchFamily="18" charset="2"/>
        <a:buChar char=""/>
        <a:defRPr sz="2100" kern="1200">
          <a:solidFill>
            <a:schemeClr val="tx1"/>
          </a:solidFill>
          <a:latin typeface="+mn-lt"/>
          <a:ea typeface="+mn-ea"/>
          <a:cs typeface="+mn-cs"/>
        </a:defRPr>
      </a:lvl3pPr>
      <a:lvl4pPr marL="1143000" indent="-228600" algn="l" rtl="0" eaLnBrk="0" fontAlgn="base" hangingPunct="0">
        <a:spcBef>
          <a:spcPts val="350"/>
        </a:spcBef>
        <a:spcAft>
          <a:spcPct val="0"/>
        </a:spcAft>
        <a:buClr>
          <a:schemeClr val="accent2"/>
        </a:buClr>
        <a:buFont typeface="Wingdings 2" pitchFamily="18" charset="2"/>
        <a:buChar char=""/>
        <a:defRPr sz="1900" kern="1200">
          <a:solidFill>
            <a:schemeClr val="tx1"/>
          </a:solidFill>
          <a:latin typeface="+mn-lt"/>
          <a:ea typeface="+mn-ea"/>
          <a:cs typeface="+mn-cs"/>
        </a:defRPr>
      </a:lvl4pPr>
      <a:lvl5pPr marL="1371600" indent="-228600" algn="l" rtl="0" eaLnBrk="0" fontAlgn="base" hangingPunct="0">
        <a:spcBef>
          <a:spcPts val="350"/>
        </a:spcBef>
        <a:spcAft>
          <a:spcPct val="0"/>
        </a:spcAft>
        <a:buClr>
          <a:schemeClr val="accent2"/>
        </a:buClr>
        <a:buFont typeface="Wingdings 2" pitchFamily="18" charset="2"/>
        <a:buChar char=""/>
        <a:defRPr sz="20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chart" Target="../charts/chart7.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428736"/>
            <a:ext cx="7772400" cy="1571636"/>
          </a:xfrm>
        </p:spPr>
        <p:txBody>
          <a:bodyPr>
            <a:scene3d>
              <a:camera prst="orthographicFront"/>
              <a:lightRig rig="soft" dir="t"/>
            </a:scene3d>
            <a:sp3d prstMaterial="softEdge"/>
          </a:bodyPr>
          <a:lstStyle/>
          <a:p>
            <a:pPr algn="ctr" eaLnBrk="1" fontAlgn="auto" hangingPunct="1">
              <a:spcAft>
                <a:spcPts val="0"/>
              </a:spcAft>
              <a:defRPr/>
            </a:pPr>
            <a:r>
              <a:rPr lang="ru-RU" dirty="0" smtClean="0">
                <a:effectLst>
                  <a:outerShdw blurRad="31750" dist="25400" dir="5400000" algn="tl" rotWithShape="0">
                    <a:srgbClr val="000000">
                      <a:alpha val="25000"/>
                    </a:srgbClr>
                  </a:outerShdw>
                  <a:reflection blurRad="6350" stA="55000" endA="300" endPos="45500" dir="5400000" sy="-100000" algn="bl" rotWithShape="0"/>
                </a:effectLst>
              </a:rPr>
              <a:t>СХЕМА </a:t>
            </a:r>
            <a:r>
              <a:rPr lang="ru-RU" dirty="0" smtClean="0"/>
              <a:t/>
            </a:r>
            <a:br>
              <a:rPr lang="ru-RU" dirty="0" smtClean="0"/>
            </a:br>
            <a:r>
              <a:rPr lang="ru-RU" dirty="0" smtClean="0">
                <a:effectLst>
                  <a:outerShdw blurRad="31750" dist="25400" dir="5400000" algn="tl" rotWithShape="0">
                    <a:srgbClr val="000000">
                      <a:alpha val="25000"/>
                    </a:srgbClr>
                  </a:outerShdw>
                  <a:reflection blurRad="6350" stA="55000" endA="300" endPos="45500" dir="5400000" sy="-100000" algn="bl" rotWithShape="0"/>
                </a:effectLst>
              </a:rPr>
              <a:t>ВОДОСНАБЖЕНИЯ</a:t>
            </a:r>
            <a:endParaRPr lang="ru-RU" dirty="0">
              <a:effectLst>
                <a:outerShdw blurRad="31750" dist="25400" dir="5400000" algn="tl" rotWithShape="0">
                  <a:srgbClr val="000000">
                    <a:alpha val="25000"/>
                  </a:srgbClr>
                </a:outerShdw>
                <a:reflection blurRad="6350" stA="55000" endA="300" endPos="45500" dir="5400000" sy="-100000" algn="bl" rotWithShape="0"/>
              </a:effectLst>
            </a:endParaRPr>
          </a:p>
        </p:txBody>
      </p:sp>
      <p:sp>
        <p:nvSpPr>
          <p:cNvPr id="13315" name="Подзаголовок 2"/>
          <p:cNvSpPr>
            <a:spLocks noGrp="1"/>
          </p:cNvSpPr>
          <p:nvPr>
            <p:ph type="subTitle" idx="1"/>
          </p:nvPr>
        </p:nvSpPr>
        <p:spPr>
          <a:xfrm>
            <a:off x="1285875" y="3929063"/>
            <a:ext cx="6400800" cy="1600200"/>
          </a:xfrm>
        </p:spPr>
        <p:txBody>
          <a:bodyPr/>
          <a:lstStyle/>
          <a:p>
            <a:pPr marR="0" algn="ctr" eaLnBrk="1" hangingPunct="1">
              <a:lnSpc>
                <a:spcPct val="80000"/>
              </a:lnSpc>
            </a:pPr>
            <a:r>
              <a:rPr lang="ru-RU" sz="2500" b="1" dirty="0" smtClean="0"/>
              <a:t>Муниципального образования </a:t>
            </a:r>
          </a:p>
          <a:p>
            <a:pPr marR="0" algn="ctr" eaLnBrk="1" hangingPunct="1">
              <a:lnSpc>
                <a:spcPct val="80000"/>
              </a:lnSpc>
            </a:pPr>
            <a:r>
              <a:rPr lang="ru-RU" sz="2500" b="1" dirty="0" smtClean="0"/>
              <a:t>«Медведский сельсовет»</a:t>
            </a:r>
            <a:endParaRPr lang="ru-RU" sz="2500" dirty="0" smtClean="0"/>
          </a:p>
          <a:p>
            <a:pPr marR="0" algn="ctr" eaLnBrk="1" hangingPunct="1">
              <a:lnSpc>
                <a:spcPct val="80000"/>
              </a:lnSpc>
            </a:pPr>
            <a:r>
              <a:rPr lang="ru-RU" sz="2500" b="1" dirty="0" smtClean="0"/>
              <a:t>на период с 2013 по 2023 год</a:t>
            </a:r>
            <a:endParaRPr lang="ru-RU" sz="2500" dirty="0" smtClean="0"/>
          </a:p>
          <a:p>
            <a:pPr marR="0" algn="ctr" eaLnBrk="1" hangingPunct="1">
              <a:lnSpc>
                <a:spcPct val="80000"/>
              </a:lnSpc>
            </a:pPr>
            <a:endParaRPr lang="ru-RU" sz="2500" dirty="0" smtClean="0"/>
          </a:p>
        </p:txBody>
      </p:sp>
    </p:spTree>
  </p:cSld>
  <p:clrMapOvr>
    <a:masterClrMapping/>
  </p:clrMapOvr>
  <p:transition spd="med" advClick="0" advTm="7000">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Содержимое 1"/>
          <p:cNvSpPr>
            <a:spLocks noGrp="1"/>
          </p:cNvSpPr>
          <p:nvPr>
            <p:ph idx="1"/>
          </p:nvPr>
        </p:nvSpPr>
        <p:spPr/>
        <p:txBody>
          <a:bodyPr/>
          <a:lstStyle/>
          <a:p>
            <a:pPr algn="just">
              <a:buFont typeface="Wingdings 3" pitchFamily="18" charset="2"/>
              <a:buNone/>
            </a:pPr>
            <a:r>
              <a:rPr lang="ru-RU" sz="2000" dirty="0" smtClean="0"/>
              <a:t>Наружная водопроводная сеть предназначена как для транспортирования воды, так и для её распределения по потребителям. Водопроводная сеть является наиболее затратным элементом системы водоснабжения, на её долю приходится более половины общих затрат </a:t>
            </a:r>
            <a:r>
              <a:rPr lang="ru-RU" sz="2000" dirty="0" smtClean="0"/>
              <a:t>по</a:t>
            </a:r>
            <a:r>
              <a:rPr lang="ru-RU" sz="2000" dirty="0" smtClean="0"/>
              <a:t> устройству </a:t>
            </a:r>
            <a:r>
              <a:rPr lang="ru-RU" sz="2000" dirty="0" smtClean="0"/>
              <a:t>водопровода города. </a:t>
            </a:r>
            <a:r>
              <a:rPr lang="ru-RU" sz="2000" dirty="0" smtClean="0"/>
              <a:t>Эффективность </a:t>
            </a:r>
            <a:r>
              <a:rPr lang="ru-RU" sz="2000" dirty="0" smtClean="0"/>
              <a:t>водопроводной сети определяется надежностью и бесперебойностью её работы, степенью обеспеченности расчетных расходов и свободных напоров у потребителей, затратами энергии на транспортировку воды и сохранением её качества в процессе транспортировки. </a:t>
            </a:r>
          </a:p>
          <a:p>
            <a:pPr algn="just">
              <a:buFont typeface="Wingdings 3" pitchFamily="18" charset="2"/>
              <a:buNone/>
            </a:pPr>
            <a:r>
              <a:rPr lang="ru-RU" sz="2000" dirty="0" smtClean="0"/>
              <a:t>По конфигурации в плане водопроводные сети делятся на разветвленные (тупиковые), кольцевые, и комбинированные. </a:t>
            </a:r>
          </a:p>
          <a:p>
            <a:endParaRPr lang="ru-RU" dirty="0" smtClean="0"/>
          </a:p>
        </p:txBody>
      </p:sp>
      <p:sp>
        <p:nvSpPr>
          <p:cNvPr id="3" name="Заголовок 2"/>
          <p:cNvSpPr>
            <a:spLocks noGrp="1"/>
          </p:cNvSpPr>
          <p:nvPr>
            <p:ph type="title"/>
          </p:nvPr>
        </p:nvSpPr>
        <p:spPr/>
        <p:txBody>
          <a:bodyPr/>
          <a:lstStyle/>
          <a:p>
            <a:pPr>
              <a:defRPr/>
            </a:pPr>
            <a:r>
              <a:rPr lang="ru-RU" sz="3200" dirty="0" smtClean="0"/>
              <a:t>Наружная водопроводная сеть</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200" dirty="0" smtClean="0"/>
              <a:t>Тупиковые сети</a:t>
            </a:r>
            <a:endParaRPr lang="ru-RU" sz="3200" dirty="0"/>
          </a:p>
        </p:txBody>
      </p:sp>
      <p:sp>
        <p:nvSpPr>
          <p:cNvPr id="21507" name="Текст 2"/>
          <p:cNvSpPr>
            <a:spLocks noGrp="1"/>
          </p:cNvSpPr>
          <p:nvPr>
            <p:ph type="body" idx="1"/>
          </p:nvPr>
        </p:nvSpPr>
        <p:spPr/>
        <p:txBody>
          <a:bodyPr/>
          <a:lstStyle/>
          <a:p>
            <a:r>
              <a:rPr lang="ru-RU" sz="1400" smtClean="0"/>
              <a:t>1 – водоводы; 2 - магистральные водопроводы; 3 – распределительные трубопроводы; 4 – кварталы застройки. </a:t>
            </a:r>
          </a:p>
        </p:txBody>
      </p:sp>
      <p:sp>
        <p:nvSpPr>
          <p:cNvPr id="21508" name="Текст 3"/>
          <p:cNvSpPr>
            <a:spLocks noGrp="1"/>
          </p:cNvSpPr>
          <p:nvPr>
            <p:ph type="body" sz="half" idx="3"/>
          </p:nvPr>
        </p:nvSpPr>
        <p:spPr>
          <a:xfrm>
            <a:off x="4645025" y="5410200"/>
            <a:ext cx="4041775" cy="762000"/>
          </a:xfrm>
        </p:spPr>
        <p:txBody>
          <a:bodyPr/>
          <a:lstStyle/>
          <a:p>
            <a:endParaRPr lang="ru-RU" smtClean="0"/>
          </a:p>
        </p:txBody>
      </p:sp>
      <p:pic>
        <p:nvPicPr>
          <p:cNvPr id="21509" name="Содержимое 6" descr="11.jpg"/>
          <p:cNvPicPr>
            <a:picLocks noGrp="1" noChangeAspect="1"/>
          </p:cNvPicPr>
          <p:nvPr>
            <p:ph sz="quarter" idx="2"/>
          </p:nvPr>
        </p:nvPicPr>
        <p:blipFill>
          <a:blip r:embed="rId2" cstate="print"/>
          <a:srcRect/>
          <a:stretch>
            <a:fillRect/>
          </a:stretch>
        </p:blipFill>
        <p:spPr>
          <a:xfrm>
            <a:off x="649288" y="2271713"/>
            <a:ext cx="3657600" cy="2286000"/>
          </a:xfrm>
          <a:ln>
            <a:prstDash val="solid"/>
          </a:ln>
        </p:spPr>
      </p:pic>
      <p:sp>
        <p:nvSpPr>
          <p:cNvPr id="21510" name="Содержимое 5"/>
          <p:cNvSpPr>
            <a:spLocks noGrp="1"/>
          </p:cNvSpPr>
          <p:nvPr>
            <p:ph sz="quarter" idx="4"/>
          </p:nvPr>
        </p:nvSpPr>
        <p:spPr>
          <a:xfrm>
            <a:off x="4645025" y="1444625"/>
            <a:ext cx="4041775" cy="3941763"/>
          </a:xfrm>
          <a:ln>
            <a:prstDash val="solid"/>
          </a:ln>
        </p:spPr>
        <p:txBody>
          <a:bodyPr/>
          <a:lstStyle/>
          <a:p>
            <a:pPr algn="just">
              <a:spcBef>
                <a:spcPct val="0"/>
              </a:spcBef>
              <a:buFont typeface="Wingdings 3" pitchFamily="18" charset="2"/>
              <a:buNone/>
            </a:pPr>
            <a:r>
              <a:rPr lang="ru-RU" sz="1600" smtClean="0"/>
              <a:t>Тупиковые сети прокладываются к потребителям по кратчайшему расстоянию и требуют минимальных, по сравнению с кольцевыми и комбинированными сетями, затрат на устройство сетей.</a:t>
            </a:r>
          </a:p>
          <a:p>
            <a:pPr algn="just">
              <a:spcBef>
                <a:spcPct val="0"/>
              </a:spcBef>
              <a:buFont typeface="Wingdings 3" pitchFamily="18" charset="2"/>
              <a:buNone/>
            </a:pPr>
            <a:r>
              <a:rPr lang="ru-RU" sz="1600" smtClean="0"/>
              <a:t>Принципиальным недостатком тупиковых сетей является низкая надежность водоснабжения, обусловленная тем, что при аварии на каком-либо участке трубопроводной системы прекращается подача воды всем потребителям, расположенным за местом аварии по ходу движения воды.</a:t>
            </a:r>
          </a:p>
          <a:p>
            <a:pPr>
              <a:spcBef>
                <a:spcPct val="0"/>
              </a:spcBef>
            </a:pPr>
            <a:endParaRPr lang="ru-RU" smtClean="0"/>
          </a:p>
        </p:txBody>
      </p:sp>
    </p:spTree>
  </p:cSld>
  <p:clrMapOvr>
    <a:masterClrMapping/>
  </p:clrMapOvr>
  <p:transition spd="med" advClick="0" advTm="70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200" dirty="0" smtClean="0"/>
              <a:t>Кольцевые сети</a:t>
            </a:r>
            <a:endParaRPr lang="ru-RU" sz="3200" dirty="0"/>
          </a:p>
        </p:txBody>
      </p:sp>
      <p:sp>
        <p:nvSpPr>
          <p:cNvPr id="22531" name="Текст 2"/>
          <p:cNvSpPr>
            <a:spLocks noGrp="1"/>
          </p:cNvSpPr>
          <p:nvPr>
            <p:ph type="body" idx="1"/>
          </p:nvPr>
        </p:nvSpPr>
        <p:spPr/>
        <p:txBody>
          <a:bodyPr/>
          <a:lstStyle/>
          <a:p>
            <a:r>
              <a:rPr lang="ru-RU" sz="1400" smtClean="0"/>
              <a:t>1 – водоводы; 2 - магистральные водопроводы; 3 – распределительные трубопроводы; 4 - кварталы. </a:t>
            </a:r>
          </a:p>
        </p:txBody>
      </p:sp>
      <p:sp>
        <p:nvSpPr>
          <p:cNvPr id="22532" name="Текст 3"/>
          <p:cNvSpPr>
            <a:spLocks noGrp="1"/>
          </p:cNvSpPr>
          <p:nvPr>
            <p:ph type="body" sz="half" idx="3"/>
          </p:nvPr>
        </p:nvSpPr>
        <p:spPr>
          <a:xfrm>
            <a:off x="4645025" y="5410200"/>
            <a:ext cx="4041775" cy="762000"/>
          </a:xfrm>
        </p:spPr>
        <p:txBody>
          <a:bodyPr/>
          <a:lstStyle/>
          <a:p>
            <a:endParaRPr lang="ru-RU" smtClean="0"/>
          </a:p>
        </p:txBody>
      </p:sp>
      <p:pic>
        <p:nvPicPr>
          <p:cNvPr id="22533" name="Содержимое 6" descr="12.jpg"/>
          <p:cNvPicPr>
            <a:picLocks noGrp="1" noChangeAspect="1"/>
          </p:cNvPicPr>
          <p:nvPr>
            <p:ph sz="quarter" idx="2"/>
          </p:nvPr>
        </p:nvPicPr>
        <p:blipFill>
          <a:blip r:embed="rId2" cstate="print"/>
          <a:srcRect/>
          <a:stretch>
            <a:fillRect/>
          </a:stretch>
        </p:blipFill>
        <p:spPr>
          <a:xfrm>
            <a:off x="649288" y="2271713"/>
            <a:ext cx="3657600" cy="2286000"/>
          </a:xfrm>
          <a:noFill/>
          <a:ln>
            <a:prstDash val="solid"/>
          </a:ln>
        </p:spPr>
      </p:pic>
      <p:sp>
        <p:nvSpPr>
          <p:cNvPr id="22534" name="Содержимое 5"/>
          <p:cNvSpPr>
            <a:spLocks noGrp="1"/>
          </p:cNvSpPr>
          <p:nvPr>
            <p:ph sz="quarter" idx="4"/>
          </p:nvPr>
        </p:nvSpPr>
        <p:spPr>
          <a:xfrm>
            <a:off x="4645025" y="1444625"/>
            <a:ext cx="4041775" cy="3941763"/>
          </a:xfrm>
          <a:ln>
            <a:prstDash val="solid"/>
          </a:ln>
        </p:spPr>
        <p:txBody>
          <a:bodyPr/>
          <a:lstStyle/>
          <a:p>
            <a:pPr algn="just">
              <a:spcBef>
                <a:spcPct val="0"/>
              </a:spcBef>
              <a:buFont typeface="Wingdings 3" pitchFamily="18" charset="2"/>
              <a:buNone/>
            </a:pPr>
            <a:r>
              <a:rPr lang="ru-RU" sz="1600" dirty="0" smtClean="0"/>
              <a:t>Кольцевые сети выгодно отличаются от тупиковых большей надежностью водоснабжения, так как в них предусмотрена возможность подачи воды потребителям в обход аварийного участка, однако достигается это за счет увеличения общей протяженности водопроводных сетей их удорожания.</a:t>
            </a:r>
          </a:p>
        </p:txBody>
      </p:sp>
    </p:spTree>
  </p:cSld>
  <p:clrMapOvr>
    <a:masterClrMapping/>
  </p:clrMapOvr>
  <p:transition spd="med" advClick="0" advTm="700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7" name="Содержимое 6" descr="13.jpg"/>
          <p:cNvPicPr>
            <a:picLocks noGrp="1" noChangeAspect="1"/>
          </p:cNvPicPr>
          <p:nvPr>
            <p:ph sz="quarter" idx="2"/>
          </p:nvPr>
        </p:nvPicPr>
        <p:blipFill>
          <a:blip r:embed="rId2" cstate="print"/>
          <a:srcRect/>
          <a:stretch>
            <a:fillRect/>
          </a:stretch>
        </p:blipFill>
        <p:spPr>
          <a:xfrm>
            <a:off x="649288" y="2319338"/>
            <a:ext cx="3657600" cy="2190750"/>
          </a:xfrm>
          <a:noFill/>
          <a:ln>
            <a:noFill/>
            <a:prstDash val="solid"/>
          </a:ln>
        </p:spPr>
      </p:pic>
      <p:sp>
        <p:nvSpPr>
          <p:cNvPr id="2" name="Заголовок 1"/>
          <p:cNvSpPr>
            <a:spLocks noGrp="1"/>
          </p:cNvSpPr>
          <p:nvPr>
            <p:ph type="title"/>
          </p:nvPr>
        </p:nvSpPr>
        <p:spPr/>
        <p:txBody>
          <a:bodyPr/>
          <a:lstStyle/>
          <a:p>
            <a:pPr>
              <a:defRPr/>
            </a:pPr>
            <a:r>
              <a:rPr lang="ru-RU" sz="3200" dirty="0" smtClean="0"/>
              <a:t>Комбинированные сети</a:t>
            </a:r>
            <a:endParaRPr lang="ru-RU" sz="3200" dirty="0"/>
          </a:p>
        </p:txBody>
      </p:sp>
      <p:sp>
        <p:nvSpPr>
          <p:cNvPr id="23555" name="Текст 2"/>
          <p:cNvSpPr>
            <a:spLocks noGrp="1"/>
          </p:cNvSpPr>
          <p:nvPr>
            <p:ph type="body" idx="1"/>
          </p:nvPr>
        </p:nvSpPr>
        <p:spPr/>
        <p:txBody>
          <a:bodyPr/>
          <a:lstStyle/>
          <a:p>
            <a:r>
              <a:rPr lang="ru-RU" sz="1400" smtClean="0"/>
              <a:t>1 – водоводы; 2 - магистральные водопроводы; 3 – распределительные трубопроводы; 4 - кварталы</a:t>
            </a:r>
          </a:p>
        </p:txBody>
      </p:sp>
      <p:sp>
        <p:nvSpPr>
          <p:cNvPr id="23556" name="Текст 3"/>
          <p:cNvSpPr>
            <a:spLocks noGrp="1"/>
          </p:cNvSpPr>
          <p:nvPr>
            <p:ph type="body" sz="half" idx="3"/>
          </p:nvPr>
        </p:nvSpPr>
        <p:spPr>
          <a:xfrm>
            <a:off x="4645025" y="5410200"/>
            <a:ext cx="4041775" cy="762000"/>
          </a:xfrm>
        </p:spPr>
        <p:txBody>
          <a:bodyPr/>
          <a:lstStyle/>
          <a:p>
            <a:endParaRPr lang="ru-RU" smtClean="0"/>
          </a:p>
        </p:txBody>
      </p:sp>
      <p:sp>
        <p:nvSpPr>
          <p:cNvPr id="23558" name="Содержимое 5"/>
          <p:cNvSpPr>
            <a:spLocks noGrp="1"/>
          </p:cNvSpPr>
          <p:nvPr>
            <p:ph sz="quarter" idx="4"/>
          </p:nvPr>
        </p:nvSpPr>
        <p:spPr>
          <a:xfrm>
            <a:off x="4645025" y="1444625"/>
            <a:ext cx="4041775" cy="3941763"/>
          </a:xfrm>
          <a:ln>
            <a:prstDash val="solid"/>
          </a:ln>
        </p:spPr>
        <p:txBody>
          <a:bodyPr/>
          <a:lstStyle/>
          <a:p>
            <a:pPr algn="just">
              <a:spcBef>
                <a:spcPct val="0"/>
              </a:spcBef>
              <a:buFont typeface="Wingdings 3" pitchFamily="18" charset="2"/>
              <a:buNone/>
            </a:pPr>
            <a:r>
              <a:rPr lang="ru-RU" sz="1600" smtClean="0"/>
              <a:t>Комбинированные сети представляют собой сочетание кольцевых и тупиковых сетей в составе единой системы водоснабжения поселения.</a:t>
            </a:r>
          </a:p>
        </p:txBody>
      </p:sp>
    </p:spTree>
  </p:cSld>
  <p:clrMapOvr>
    <a:masterClrMapping/>
  </p:clrMapOvr>
  <p:transition spd="med" advClick="0" advTm="700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Содержимое 1"/>
          <p:cNvSpPr>
            <a:spLocks noGrp="1"/>
          </p:cNvSpPr>
          <p:nvPr>
            <p:ph idx="1"/>
          </p:nvPr>
        </p:nvSpPr>
        <p:spPr>
          <a:xfrm>
            <a:off x="457200" y="1481138"/>
            <a:ext cx="8229600" cy="5019675"/>
          </a:xfrm>
        </p:spPr>
        <p:txBody>
          <a:bodyPr/>
          <a:lstStyle/>
          <a:p>
            <a:pPr algn="just">
              <a:buFont typeface="Wingdings 3" pitchFamily="18" charset="2"/>
              <a:buNone/>
            </a:pPr>
            <a:r>
              <a:rPr lang="ru-RU" sz="2000" dirty="0" smtClean="0"/>
              <a:t>Водоснабжение МО Медведского сельсовета организовано от централизованных систем, включающих децентрализованные источники – одиночные водозаборные скважины и водопроводные сети. Система централизованного водоснабжения развита в </a:t>
            </a:r>
            <a:r>
              <a:rPr lang="ru-RU" sz="2000" dirty="0" smtClean="0"/>
              <a:t>недостаточной </a:t>
            </a:r>
            <a:r>
              <a:rPr lang="ru-RU" sz="2000" dirty="0" smtClean="0"/>
              <a:t>степени, так как разбита на пять не связанных между собой тупиковых систем с локальными водозаборными скважинами.</a:t>
            </a:r>
          </a:p>
          <a:p>
            <a:pPr algn="just">
              <a:buFont typeface="Wingdings 3" pitchFamily="18" charset="2"/>
              <a:buNone/>
            </a:pPr>
            <a:r>
              <a:rPr lang="ru-RU" sz="2000" dirty="0" smtClean="0"/>
              <a:t>Снабжение абонентов холодной питьевой водой осуществляется через централизованную систему сетей водопровода. Данные сети являются тупиковыми. Система водоснабжения объединенная, зонная.</a:t>
            </a:r>
          </a:p>
          <a:p>
            <a:pPr algn="just">
              <a:buFont typeface="Wingdings 3" pitchFamily="18" charset="2"/>
              <a:buNone/>
            </a:pPr>
            <a:r>
              <a:rPr lang="ru-RU" sz="2000" dirty="0" smtClean="0"/>
              <a:t>Схема объединенная: хозяйственно-питьевого и противопожарного водоснабжения, обеспечивающая бесперебойную подачу воды и выполнение условий пожаротушения. </a:t>
            </a:r>
          </a:p>
        </p:txBody>
      </p:sp>
      <p:sp>
        <p:nvSpPr>
          <p:cNvPr id="3" name="Заголовок 2"/>
          <p:cNvSpPr>
            <a:spLocks noGrp="1"/>
          </p:cNvSpPr>
          <p:nvPr>
            <p:ph type="title"/>
          </p:nvPr>
        </p:nvSpPr>
        <p:spPr/>
        <p:txBody>
          <a:bodyPr/>
          <a:lstStyle/>
          <a:p>
            <a:pPr>
              <a:defRPr/>
            </a:pPr>
            <a:r>
              <a:rPr lang="ru-RU" sz="3200" dirty="0" smtClean="0"/>
              <a:t>Описание водопроводных сетей</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Содержимое 1"/>
          <p:cNvSpPr>
            <a:spLocks noGrp="1"/>
          </p:cNvSpPr>
          <p:nvPr>
            <p:ph idx="1"/>
          </p:nvPr>
        </p:nvSpPr>
        <p:spPr>
          <a:xfrm>
            <a:off x="457200" y="1481138"/>
            <a:ext cx="8363272" cy="4525962"/>
          </a:xfrm>
        </p:spPr>
        <p:txBody>
          <a:bodyPr/>
          <a:lstStyle/>
          <a:p>
            <a:pPr algn="just">
              <a:buFont typeface="Wingdings 3" pitchFamily="18" charset="2"/>
              <a:buNone/>
            </a:pPr>
            <a:r>
              <a:rPr lang="ru-RU" sz="1600" dirty="0" smtClean="0"/>
              <a:t>Срок эксплуатации практически всех сетей водоснабжения муниципального образования более 25 </a:t>
            </a:r>
            <a:r>
              <a:rPr lang="ru-RU" sz="1600" dirty="0" smtClean="0"/>
              <a:t>лет. </a:t>
            </a:r>
            <a:r>
              <a:rPr lang="ru-RU" sz="1600" dirty="0" smtClean="0"/>
              <a:t>Д</a:t>
            </a:r>
            <a:r>
              <a:rPr lang="ru-RU" sz="1600" dirty="0" smtClean="0"/>
              <a:t>ля </a:t>
            </a:r>
            <a:r>
              <a:rPr lang="ru-RU" sz="1600" dirty="0" smtClean="0"/>
              <a:t>поддержания сетей в исправном состоянии необходим капитальный ремонт 92,6% всех инженерных сетей холодного водоснабжения.</a:t>
            </a:r>
          </a:p>
          <a:p>
            <a:pPr algn="just">
              <a:buFont typeface="Wingdings 3" pitchFamily="18" charset="2"/>
              <a:buNone/>
            </a:pPr>
            <a:r>
              <a:rPr lang="ru-RU" sz="1600" dirty="0" smtClean="0"/>
              <a:t>Первоочередной реконструкции подлежат сети проложенные в 1960х гг. и 1980х гг.</a:t>
            </a:r>
          </a:p>
          <a:p>
            <a:pPr algn="just">
              <a:buFont typeface="Wingdings 3" pitchFamily="18" charset="2"/>
              <a:buNone/>
            </a:pPr>
            <a:r>
              <a:rPr lang="ru-RU" sz="1600" dirty="0" smtClean="0"/>
              <a:t>Централизованным водоснабжением охвачены все территории жилой застройки.  </a:t>
            </a:r>
          </a:p>
          <a:p>
            <a:pPr algn="just">
              <a:buFont typeface="Wingdings 3" pitchFamily="18" charset="2"/>
              <a:buNone/>
            </a:pPr>
            <a:r>
              <a:rPr lang="ru-RU" sz="1600" dirty="0" smtClean="0"/>
              <a:t>Существующая система водоснабжения, осуществляющая подачу воды от источников водоснабжения на территорию МО Медведского сельсовета тупиковая (разветвлённая), обладают меньшей надежностью работы. При аварии на головном участке подача воды на последующие участки прекращается. Это основной недостаток сетей данного типа.</a:t>
            </a:r>
          </a:p>
          <a:p>
            <a:pPr algn="just">
              <a:buFont typeface="Wingdings 3" pitchFamily="18" charset="2"/>
              <a:buNone/>
            </a:pPr>
            <a:r>
              <a:rPr lang="ru-RU" sz="1600" dirty="0" smtClean="0"/>
              <a:t>По комплексам водозаборных сооружений основной проблемой является моральный и физический износ оборудования и применяемых технологий. Длительная эксплуатация некоторых водозаборных скважин, коррозия обсадных труб и отсутствие фильтрующих элементов ухудшают органолептические показатели качества питьевой воды. </a:t>
            </a:r>
          </a:p>
          <a:p>
            <a:endParaRPr lang="ru-RU" dirty="0" smtClean="0"/>
          </a:p>
        </p:txBody>
      </p:sp>
      <p:sp>
        <p:nvSpPr>
          <p:cNvPr id="3" name="Заголовок 2"/>
          <p:cNvSpPr>
            <a:spLocks noGrp="1"/>
          </p:cNvSpPr>
          <p:nvPr>
            <p:ph type="title"/>
          </p:nvPr>
        </p:nvSpPr>
        <p:spPr/>
        <p:txBody>
          <a:bodyPr/>
          <a:lstStyle/>
          <a:p>
            <a:pPr>
              <a:defRPr/>
            </a:pPr>
            <a:r>
              <a:rPr lang="ru-RU" sz="3200" dirty="0" smtClean="0"/>
              <a:t>Существующие </a:t>
            </a:r>
            <a:r>
              <a:rPr lang="ru-RU" sz="3200" dirty="0" smtClean="0"/>
              <a:t>технические </a:t>
            </a:r>
            <a:r>
              <a:rPr lang="ru-RU" sz="3200" dirty="0" smtClean="0"/>
              <a:t>и </a:t>
            </a:r>
            <a:r>
              <a:rPr lang="ru-RU" sz="3200" dirty="0" smtClean="0"/>
              <a:t>технологические </a:t>
            </a:r>
            <a:r>
              <a:rPr lang="ru-RU" sz="3200" dirty="0" smtClean="0"/>
              <a:t>проблемы</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Содержимое 1"/>
          <p:cNvSpPr>
            <a:spLocks noGrp="1"/>
          </p:cNvSpPr>
          <p:nvPr>
            <p:ph idx="1"/>
          </p:nvPr>
        </p:nvSpPr>
        <p:spPr/>
        <p:txBody>
          <a:bodyPr/>
          <a:lstStyle/>
          <a:p>
            <a:pPr>
              <a:buFont typeface="Wingdings 3" pitchFamily="18" charset="2"/>
              <a:buNone/>
            </a:pPr>
            <a:r>
              <a:rPr lang="ru-RU" smtClean="0"/>
              <a:t>Для перераспределения основных потоков и обеспечения всех потребителей водоснабжением в период проведения ремонтных работ на водозаборных скважинах требуется реконструкция магистральных водопроводных сетей.</a:t>
            </a:r>
          </a:p>
          <a:p>
            <a:pPr>
              <a:buFont typeface="Wingdings 3" pitchFamily="18" charset="2"/>
              <a:buNone/>
            </a:pPr>
            <a:r>
              <a:rPr lang="ru-RU" smtClean="0"/>
              <a:t>Дальнейшее развитие системы водоснабжения по пути объединения локальных тупиковых систем в единую комбинированную систему.</a:t>
            </a:r>
          </a:p>
        </p:txBody>
      </p:sp>
      <p:sp>
        <p:nvSpPr>
          <p:cNvPr id="3" name="Заголовок 2"/>
          <p:cNvSpPr>
            <a:spLocks noGrp="1"/>
          </p:cNvSpPr>
          <p:nvPr>
            <p:ph type="title"/>
          </p:nvPr>
        </p:nvSpPr>
        <p:spPr>
          <a:xfrm>
            <a:off x="500034" y="285728"/>
            <a:ext cx="8229600" cy="1143000"/>
          </a:xfrm>
        </p:spPr>
        <p:txBody>
          <a:bodyPr/>
          <a:lstStyle/>
          <a:p>
            <a:pPr>
              <a:defRPr/>
            </a:pPr>
            <a:r>
              <a:rPr lang="ru-RU" sz="3200" dirty="0" smtClean="0"/>
              <a:t>Предложения по строительству, реконструкции</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Содержимое 1"/>
          <p:cNvSpPr>
            <a:spLocks noGrp="1"/>
          </p:cNvSpPr>
          <p:nvPr>
            <p:ph idx="1"/>
          </p:nvPr>
        </p:nvSpPr>
        <p:spPr>
          <a:xfrm>
            <a:off x="457200" y="1481138"/>
            <a:ext cx="8229600" cy="5162550"/>
          </a:xfrm>
        </p:spPr>
        <p:txBody>
          <a:bodyPr/>
          <a:lstStyle/>
          <a:p>
            <a:pPr>
              <a:buFont typeface="Wingdings 3" pitchFamily="18" charset="2"/>
              <a:buNone/>
            </a:pPr>
            <a:r>
              <a:rPr lang="ru-RU" sz="2400" dirty="0" smtClean="0"/>
              <a:t>Для осуществления комбинированной схемы водоснабжения необходимо проложить переходы трубопроводов через естественные преграды. </a:t>
            </a:r>
          </a:p>
          <a:p>
            <a:pPr>
              <a:buFont typeface="Wingdings 3" pitchFamily="18" charset="2"/>
              <a:buNone/>
            </a:pPr>
            <a:r>
              <a:rPr lang="ru-RU" sz="2400" dirty="0" smtClean="0"/>
              <a:t>Данная схема позволит поочередно выводить из работы каждый водозабор для проведения ремонтных работ.</a:t>
            </a:r>
          </a:p>
          <a:p>
            <a:pPr>
              <a:buFont typeface="Wingdings 3" pitchFamily="18" charset="2"/>
              <a:buNone/>
            </a:pPr>
            <a:r>
              <a:rPr lang="ru-RU" sz="2400" dirty="0" smtClean="0"/>
              <a:t>Пересечения водопроводных сетей с естественными преградами предлагается </a:t>
            </a:r>
            <a:r>
              <a:rPr lang="ru-RU" sz="2400" dirty="0" smtClean="0"/>
              <a:t>выполнить при помощи</a:t>
            </a:r>
            <a:r>
              <a:rPr lang="ru-RU" sz="2400" b="1" dirty="0" smtClean="0"/>
              <a:t> </a:t>
            </a:r>
            <a:r>
              <a:rPr lang="ru-RU" sz="2400" dirty="0" smtClean="0"/>
              <a:t>бестраншейной прокладки коммуникаций: методом </a:t>
            </a:r>
            <a:r>
              <a:rPr lang="ru-RU" sz="2400" b="1" dirty="0" smtClean="0"/>
              <a:t> </a:t>
            </a:r>
            <a:r>
              <a:rPr lang="ru-RU" sz="2400" dirty="0" smtClean="0"/>
              <a:t>горизонтального </a:t>
            </a:r>
            <a:r>
              <a:rPr lang="ru-RU" sz="2400" dirty="0" smtClean="0"/>
              <a:t>направленного бурения (ГНБ).</a:t>
            </a:r>
          </a:p>
          <a:p>
            <a:endParaRPr lang="ru-RU" dirty="0" smtClean="0"/>
          </a:p>
        </p:txBody>
      </p:sp>
      <p:sp>
        <p:nvSpPr>
          <p:cNvPr id="3" name="Заголовок 2"/>
          <p:cNvSpPr>
            <a:spLocks noGrp="1"/>
          </p:cNvSpPr>
          <p:nvPr>
            <p:ph type="title"/>
          </p:nvPr>
        </p:nvSpPr>
        <p:spPr/>
        <p:txBody>
          <a:bodyPr/>
          <a:lstStyle/>
          <a:p>
            <a:pPr>
              <a:defRPr/>
            </a:pPr>
            <a:r>
              <a:rPr lang="ru-RU" sz="3200" dirty="0" smtClean="0"/>
              <a:t>Предложения по строительству, реконструкции</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200" dirty="0" smtClean="0"/>
              <a:t>Горизонтально-направленное бурение</a:t>
            </a:r>
            <a:endParaRPr lang="ru-RU" sz="3200" dirty="0"/>
          </a:p>
        </p:txBody>
      </p:sp>
      <p:sp>
        <p:nvSpPr>
          <p:cNvPr id="28675" name="Текст 2"/>
          <p:cNvSpPr>
            <a:spLocks noGrp="1"/>
          </p:cNvSpPr>
          <p:nvPr>
            <p:ph type="body" idx="1"/>
          </p:nvPr>
        </p:nvSpPr>
        <p:spPr/>
        <p:txBody>
          <a:bodyPr/>
          <a:lstStyle/>
          <a:p>
            <a:pPr algn="ctr"/>
            <a:r>
              <a:rPr lang="ru-RU" sz="1600" smtClean="0"/>
              <a:t>Бурение под водной преградой по заданной траектории </a:t>
            </a:r>
          </a:p>
        </p:txBody>
      </p:sp>
      <p:sp>
        <p:nvSpPr>
          <p:cNvPr id="28676" name="Текст 3"/>
          <p:cNvSpPr>
            <a:spLocks noGrp="1"/>
          </p:cNvSpPr>
          <p:nvPr>
            <p:ph type="body" sz="half" idx="3"/>
          </p:nvPr>
        </p:nvSpPr>
        <p:spPr>
          <a:xfrm>
            <a:off x="4645025" y="5410200"/>
            <a:ext cx="4041775" cy="762000"/>
          </a:xfrm>
        </p:spPr>
        <p:txBody>
          <a:bodyPr/>
          <a:lstStyle/>
          <a:p>
            <a:r>
              <a:rPr lang="ru-RU" sz="1600" smtClean="0"/>
              <a:t>Преимущества и технология ГНБ</a:t>
            </a:r>
          </a:p>
        </p:txBody>
      </p:sp>
      <p:pic>
        <p:nvPicPr>
          <p:cNvPr id="28677" name="Содержимое 6" descr="gnb_illyustraciya_1.png"/>
          <p:cNvPicPr>
            <a:picLocks noGrp="1" noChangeAspect="1"/>
          </p:cNvPicPr>
          <p:nvPr>
            <p:ph sz="quarter" idx="2"/>
          </p:nvPr>
        </p:nvPicPr>
        <p:blipFill>
          <a:blip r:embed="rId2" cstate="print"/>
          <a:srcRect/>
          <a:stretch>
            <a:fillRect/>
          </a:stretch>
        </p:blipFill>
        <p:spPr>
          <a:xfrm>
            <a:off x="285750" y="1928813"/>
            <a:ext cx="4308475" cy="3000375"/>
          </a:xfrm>
          <a:ln>
            <a:prstDash val="solid"/>
          </a:ln>
        </p:spPr>
      </p:pic>
      <p:sp>
        <p:nvSpPr>
          <p:cNvPr id="28678" name="Содержимое 5"/>
          <p:cNvSpPr>
            <a:spLocks noGrp="1"/>
          </p:cNvSpPr>
          <p:nvPr>
            <p:ph sz="quarter" idx="4"/>
          </p:nvPr>
        </p:nvSpPr>
        <p:spPr>
          <a:xfrm>
            <a:off x="4645025" y="1444625"/>
            <a:ext cx="4041775" cy="3941763"/>
          </a:xfrm>
          <a:ln>
            <a:prstDash val="solid"/>
          </a:ln>
        </p:spPr>
        <p:txBody>
          <a:bodyPr/>
          <a:lstStyle/>
          <a:p>
            <a:pPr>
              <a:spcBef>
                <a:spcPct val="0"/>
              </a:spcBef>
              <a:buFont typeface="Wingdings 3" pitchFamily="18" charset="2"/>
              <a:buNone/>
            </a:pPr>
            <a:r>
              <a:rPr lang="ru-RU" sz="1200" b="1" dirty="0" smtClean="0"/>
              <a:t>Преимущества метода ГНБ</a:t>
            </a:r>
          </a:p>
          <a:p>
            <a:pPr>
              <a:spcBef>
                <a:spcPct val="0"/>
              </a:spcBef>
              <a:buFont typeface="Wingdings" pitchFamily="2" charset="2"/>
              <a:buChar char="ü"/>
            </a:pPr>
            <a:r>
              <a:rPr lang="ru-RU" sz="1200" dirty="0" smtClean="0"/>
              <a:t> Высокие темпы производства работ</a:t>
            </a:r>
          </a:p>
          <a:p>
            <a:pPr>
              <a:spcBef>
                <a:spcPct val="0"/>
              </a:spcBef>
              <a:buFont typeface="Wingdings" pitchFamily="2" charset="2"/>
              <a:buChar char="ü"/>
            </a:pPr>
            <a:r>
              <a:rPr lang="ru-RU" sz="1200" dirty="0" smtClean="0"/>
              <a:t>Точность выполнения работ</a:t>
            </a:r>
          </a:p>
          <a:p>
            <a:pPr>
              <a:spcBef>
                <a:spcPct val="0"/>
              </a:spcBef>
              <a:buFont typeface="Wingdings" pitchFamily="2" charset="2"/>
              <a:buChar char="ü"/>
            </a:pPr>
            <a:r>
              <a:rPr lang="ru-RU" sz="1200" dirty="0" smtClean="0"/>
              <a:t>Значительное снижение объемов земляных работ</a:t>
            </a:r>
          </a:p>
          <a:p>
            <a:pPr>
              <a:spcBef>
                <a:spcPct val="0"/>
              </a:spcBef>
              <a:buFont typeface="Wingdings" pitchFamily="2" charset="2"/>
              <a:buChar char="ü"/>
            </a:pPr>
            <a:r>
              <a:rPr lang="ru-RU" sz="1200" dirty="0" smtClean="0"/>
              <a:t>Возможность выполнения работ в сложных гидрогеологических условиях</a:t>
            </a:r>
          </a:p>
          <a:p>
            <a:pPr>
              <a:spcBef>
                <a:spcPct val="0"/>
              </a:spcBef>
              <a:buFont typeface="Wingdings" pitchFamily="2" charset="2"/>
              <a:buChar char="ü"/>
            </a:pPr>
            <a:r>
              <a:rPr lang="ru-RU" sz="1200" dirty="0" smtClean="0"/>
              <a:t>Возможность выполнения работ без остановки движения, сохраняя дорожное покрытие и ландшафт</a:t>
            </a:r>
          </a:p>
          <a:p>
            <a:pPr>
              <a:spcBef>
                <a:spcPct val="0"/>
              </a:spcBef>
              <a:buFont typeface="Wingdings" pitchFamily="2" charset="2"/>
              <a:buChar char="ü"/>
            </a:pPr>
            <a:r>
              <a:rPr lang="ru-RU" sz="1200" dirty="0" smtClean="0"/>
              <a:t>Существенное сокращение привлекаемой для производства работ техники и рабочей силы</a:t>
            </a:r>
          </a:p>
          <a:p>
            <a:pPr>
              <a:spcBef>
                <a:spcPct val="0"/>
              </a:spcBef>
              <a:buFont typeface="Wingdings 3" pitchFamily="18" charset="2"/>
              <a:buNone/>
            </a:pPr>
            <a:endParaRPr lang="ru-RU" sz="1200" b="1" dirty="0" smtClean="0"/>
          </a:p>
          <a:p>
            <a:pPr>
              <a:spcBef>
                <a:spcPct val="0"/>
              </a:spcBef>
              <a:buFont typeface="Wingdings 3" pitchFamily="18" charset="2"/>
              <a:buNone/>
            </a:pPr>
            <a:r>
              <a:rPr lang="ru-RU" sz="1200" b="1" dirty="0" smtClean="0"/>
              <a:t>Технология ГНБ</a:t>
            </a:r>
          </a:p>
          <a:p>
            <a:pPr>
              <a:spcBef>
                <a:spcPct val="0"/>
              </a:spcBef>
              <a:buNone/>
            </a:pPr>
            <a:r>
              <a:rPr lang="ru-RU" sz="1200" dirty="0" smtClean="0"/>
              <a:t>Строительство подземных коммуникаций по технологии горизонтально направленного бурения осуществляется в </a:t>
            </a:r>
            <a:r>
              <a:rPr lang="ru-RU" sz="1200" b="1" dirty="0" smtClean="0"/>
              <a:t>три этапа</a:t>
            </a:r>
            <a:r>
              <a:rPr lang="ru-RU" sz="1200" dirty="0" smtClean="0"/>
              <a:t>:</a:t>
            </a:r>
          </a:p>
          <a:p>
            <a:pPr>
              <a:spcBef>
                <a:spcPct val="0"/>
              </a:spcBef>
              <a:buFont typeface="Wingdings" pitchFamily="2" charset="2"/>
              <a:buChar char="ü"/>
            </a:pPr>
            <a:r>
              <a:rPr lang="ru-RU" sz="1200" dirty="0" smtClean="0"/>
              <a:t>бурение </a:t>
            </a:r>
            <a:r>
              <a:rPr lang="ru-RU" sz="1200" dirty="0" err="1" smtClean="0"/>
              <a:t>пилотной</a:t>
            </a:r>
            <a:r>
              <a:rPr lang="ru-RU" sz="1200" dirty="0" smtClean="0"/>
              <a:t> скважины по заданной проектом траектории</a:t>
            </a:r>
          </a:p>
          <a:p>
            <a:pPr>
              <a:spcBef>
                <a:spcPct val="0"/>
              </a:spcBef>
              <a:buFont typeface="Wingdings" pitchFamily="2" charset="2"/>
              <a:buChar char="ü"/>
            </a:pPr>
            <a:r>
              <a:rPr lang="ru-RU" sz="1200" dirty="0" smtClean="0"/>
              <a:t>последовательное расширение скважины</a:t>
            </a:r>
          </a:p>
          <a:p>
            <a:pPr>
              <a:spcBef>
                <a:spcPct val="0"/>
              </a:spcBef>
              <a:buFont typeface="Wingdings" pitchFamily="2" charset="2"/>
              <a:buChar char="ü"/>
            </a:pPr>
            <a:r>
              <a:rPr lang="ru-RU" sz="1200" dirty="0" smtClean="0"/>
              <a:t>протягивание трубопровода</a:t>
            </a:r>
          </a:p>
          <a:p>
            <a:pPr>
              <a:spcBef>
                <a:spcPct val="0"/>
              </a:spcBef>
            </a:pPr>
            <a:endParaRPr lang="ru-RU" dirty="0" smtClean="0"/>
          </a:p>
        </p:txBody>
      </p:sp>
    </p:spTree>
  </p:cSld>
  <p:clrMapOvr>
    <a:masterClrMapping/>
  </p:clrMapOvr>
  <p:transition spd="med" advClick="0" advTm="700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Содержимое 1"/>
          <p:cNvSpPr>
            <a:spLocks noGrp="1"/>
          </p:cNvSpPr>
          <p:nvPr>
            <p:ph idx="1"/>
          </p:nvPr>
        </p:nvSpPr>
        <p:spPr>
          <a:xfrm>
            <a:off x="428625" y="1500188"/>
            <a:ext cx="8472488" cy="4525962"/>
          </a:xfrm>
        </p:spPr>
        <p:txBody>
          <a:bodyPr/>
          <a:lstStyle/>
          <a:p>
            <a:pPr>
              <a:buFont typeface="Wingdings 3" pitchFamily="18" charset="2"/>
              <a:buNone/>
            </a:pPr>
            <a:r>
              <a:rPr lang="ru-RU" sz="2400" dirty="0" smtClean="0"/>
              <a:t>	Согласно Генеральному плану МО Медведского сельсовета </a:t>
            </a:r>
            <a:r>
              <a:rPr lang="ru-RU" sz="2400" dirty="0" err="1" smtClean="0"/>
              <a:t>Черепановского</a:t>
            </a:r>
            <a:r>
              <a:rPr lang="ru-RU" sz="2400" dirty="0" smtClean="0"/>
              <a:t> района Новосибирской области, разработанному ООО «КОРПУС»</a:t>
            </a:r>
          </a:p>
          <a:p>
            <a:pPr>
              <a:buFont typeface="Wingdings 3" pitchFamily="18" charset="2"/>
              <a:buNone/>
            </a:pPr>
            <a:r>
              <a:rPr lang="ru-RU" sz="2400" dirty="0" smtClean="0"/>
              <a:t>	(г. Новосибирск, 2013) в период до 2023 года прогнозируется прирост населении. В связи с тем, что проектная производительность всех скважин превышает общее водопотребление с учётом прогнозов генерального плана, то потребность в </a:t>
            </a:r>
            <a:r>
              <a:rPr lang="ru-RU" sz="2400" dirty="0" smtClean="0"/>
              <a:t>дополнительном строительстве </a:t>
            </a:r>
            <a:r>
              <a:rPr lang="ru-RU" sz="2400" dirty="0" smtClean="0"/>
              <a:t>соответствующих объектов </a:t>
            </a:r>
            <a:r>
              <a:rPr lang="ru-RU" sz="2400" dirty="0" smtClean="0"/>
              <a:t>отсутствует, </a:t>
            </a:r>
            <a:r>
              <a:rPr lang="ru-RU" sz="2400" dirty="0" smtClean="0"/>
              <a:t>и развитие систем водоснабжения может быть направлено в сторону реконструкции имеющийся системы водоснабжения.</a:t>
            </a:r>
          </a:p>
          <a:p>
            <a:endParaRPr lang="ru-RU" dirty="0" smtClean="0"/>
          </a:p>
        </p:txBody>
      </p:sp>
      <p:sp>
        <p:nvSpPr>
          <p:cNvPr id="3" name="Заголовок 2"/>
          <p:cNvSpPr>
            <a:spLocks noGrp="1"/>
          </p:cNvSpPr>
          <p:nvPr>
            <p:ph type="title"/>
          </p:nvPr>
        </p:nvSpPr>
        <p:spPr/>
        <p:txBody>
          <a:bodyPr>
            <a:noAutofit/>
          </a:bodyPr>
          <a:lstStyle/>
          <a:p>
            <a:pPr>
              <a:defRPr/>
            </a:pPr>
            <a:r>
              <a:rPr lang="ru-RU" sz="2800" dirty="0" smtClean="0"/>
              <a:t>Перспективное потребление коммунальных ресурсов сфере водоснабжения</a:t>
            </a:r>
            <a:endParaRPr lang="ru-RU" sz="2800" dirty="0"/>
          </a:p>
        </p:txBody>
      </p:sp>
    </p:spTree>
  </p:cSld>
  <p:clrMapOvr>
    <a:masterClrMapping/>
  </p:clrMapOvr>
  <p:transition spd="med" advClick="0" advTm="700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62500" lnSpcReduction="20000"/>
          </a:bodyPr>
          <a:lstStyle/>
          <a:p>
            <a:pPr marL="365760" indent="-256032" eaLnBrk="1" fontAlgn="auto" hangingPunct="1">
              <a:lnSpc>
                <a:spcPct val="170000"/>
              </a:lnSpc>
              <a:spcAft>
                <a:spcPts val="0"/>
              </a:spcAft>
              <a:buFont typeface="Wingdings" pitchFamily="2" charset="2"/>
              <a:buChar char="Ø"/>
              <a:defRPr/>
            </a:pPr>
            <a:r>
              <a:rPr lang="ru-RU" dirty="0" smtClean="0"/>
              <a:t>Обеспечение развития </a:t>
            </a:r>
            <a:r>
              <a:rPr lang="ru-RU" dirty="0" smtClean="0"/>
              <a:t>системы </a:t>
            </a:r>
            <a:r>
              <a:rPr lang="ru-RU" dirty="0" smtClean="0"/>
              <a:t>централизованного водоснабжения </a:t>
            </a:r>
            <a:r>
              <a:rPr lang="ru-RU" dirty="0" smtClean="0"/>
              <a:t> </a:t>
            </a:r>
            <a:r>
              <a:rPr lang="ru-RU" dirty="0" smtClean="0"/>
              <a:t>для существующего и нового строительства жилищного комплекса, а также объектов социально-культурного назначения в период по 2023 год; </a:t>
            </a:r>
          </a:p>
          <a:p>
            <a:pPr marL="365760" indent="-256032" eaLnBrk="1" fontAlgn="auto" hangingPunct="1">
              <a:lnSpc>
                <a:spcPct val="170000"/>
              </a:lnSpc>
              <a:spcAft>
                <a:spcPts val="0"/>
              </a:spcAft>
              <a:buFont typeface="Wingdings" pitchFamily="2" charset="2"/>
              <a:buChar char="Ø"/>
              <a:defRPr/>
            </a:pPr>
            <a:r>
              <a:rPr lang="ru-RU" dirty="0" smtClean="0"/>
              <a:t>Увеличение объемов производства коммунальной продукции (оказание услуг) по водоснабжению </a:t>
            </a:r>
            <a:r>
              <a:rPr lang="ru-RU" dirty="0" smtClean="0"/>
              <a:t>при </a:t>
            </a:r>
            <a:r>
              <a:rPr lang="ru-RU" dirty="0" smtClean="0"/>
              <a:t>повышении качества и сохранении приемлемости действующей ценовой политики; </a:t>
            </a:r>
          </a:p>
          <a:p>
            <a:pPr marL="365760" indent="-256032" eaLnBrk="1" fontAlgn="auto" hangingPunct="1">
              <a:lnSpc>
                <a:spcPct val="170000"/>
              </a:lnSpc>
              <a:spcAft>
                <a:spcPts val="0"/>
              </a:spcAft>
              <a:buFont typeface="Wingdings" pitchFamily="2" charset="2"/>
              <a:buChar char="Ø"/>
              <a:defRPr/>
            </a:pPr>
            <a:r>
              <a:rPr lang="ru-RU" dirty="0" smtClean="0"/>
              <a:t>Улучшение работы </a:t>
            </a:r>
            <a:r>
              <a:rPr lang="ru-RU" dirty="0" smtClean="0"/>
              <a:t>системы водоснабжения; </a:t>
            </a:r>
            <a:endParaRPr lang="ru-RU" dirty="0" smtClean="0"/>
          </a:p>
          <a:p>
            <a:pPr marL="365760" indent="-256032" eaLnBrk="1" fontAlgn="auto" hangingPunct="1">
              <a:lnSpc>
                <a:spcPct val="170000"/>
              </a:lnSpc>
              <a:spcAft>
                <a:spcPts val="0"/>
              </a:spcAft>
              <a:buFont typeface="Wingdings" pitchFamily="2" charset="2"/>
              <a:buChar char="Ø"/>
              <a:defRPr/>
            </a:pPr>
            <a:r>
              <a:rPr lang="ru-RU" dirty="0" smtClean="0"/>
              <a:t>Повышение качества питьевой воды, поступающей к потребителям; </a:t>
            </a:r>
          </a:p>
          <a:p>
            <a:pPr marL="365760" indent="-256032" eaLnBrk="1" fontAlgn="auto" hangingPunct="1">
              <a:lnSpc>
                <a:spcPct val="170000"/>
              </a:lnSpc>
              <a:spcAft>
                <a:spcPts val="0"/>
              </a:spcAft>
              <a:buFont typeface="Wingdings" pitchFamily="2" charset="2"/>
              <a:buChar char="Ø"/>
              <a:defRPr/>
            </a:pPr>
            <a:r>
              <a:rPr lang="ru-RU" dirty="0" smtClean="0"/>
              <a:t>Снижение </a:t>
            </a:r>
            <a:r>
              <a:rPr lang="ru-RU" dirty="0" smtClean="0"/>
              <a:t>вредного воздействия на окружающую среду. </a:t>
            </a:r>
            <a:endParaRPr lang="ru-RU" dirty="0"/>
          </a:p>
        </p:txBody>
      </p:sp>
      <p:sp>
        <p:nvSpPr>
          <p:cNvPr id="3" name="Заголовок 2"/>
          <p:cNvSpPr>
            <a:spLocks noGrp="1"/>
          </p:cNvSpPr>
          <p:nvPr>
            <p:ph type="title"/>
          </p:nvPr>
        </p:nvSpPr>
        <p:spPr/>
        <p:txBody>
          <a:bodyPr/>
          <a:lstStyle/>
          <a:p>
            <a:pPr eaLnBrk="1" fontAlgn="auto" hangingPunct="1">
              <a:spcAft>
                <a:spcPts val="0"/>
              </a:spcAft>
              <a:defRPr/>
            </a:pPr>
            <a:r>
              <a:rPr lang="ru-RU" sz="3200" dirty="0" smtClean="0"/>
              <a:t>Цели и задачи</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Содержимое 1"/>
          <p:cNvSpPr>
            <a:spLocks noGrp="1"/>
          </p:cNvSpPr>
          <p:nvPr>
            <p:ph idx="1"/>
          </p:nvPr>
        </p:nvSpPr>
        <p:spPr/>
        <p:txBody>
          <a:bodyPr/>
          <a:lstStyle/>
          <a:p>
            <a:pPr>
              <a:buFont typeface="Wingdings 3" pitchFamily="18" charset="2"/>
              <a:buNone/>
            </a:pPr>
            <a:r>
              <a:rPr lang="ru-RU" sz="2000" dirty="0" smtClean="0"/>
              <a:t>Реализация схемы должна обеспечить развитие систем централизованного водоснабжения в соответствии с потребностями зон жилищного строительства до 2023 года с подключением 100% населения к централизованным системам водоснабжения. </a:t>
            </a:r>
          </a:p>
          <a:p>
            <a:pPr>
              <a:buFont typeface="Wingdings 3" pitchFamily="18" charset="2"/>
              <a:buNone/>
            </a:pPr>
            <a:r>
              <a:rPr lang="ru-RU" sz="2000" dirty="0" smtClean="0"/>
              <a:t>При проектировании системы водоснабжения определяются требуемые расходы воды для различных потребителей. Расходование воды на хозяйственно-питьевые нужды населения является основной категорией водопотребления. Количество расходуемой воды зависит от степени санитарно-технического благоустройства районов жилой застройки.</a:t>
            </a:r>
          </a:p>
          <a:p>
            <a:endParaRPr lang="ru-RU" dirty="0" smtClean="0"/>
          </a:p>
        </p:txBody>
      </p:sp>
      <p:sp>
        <p:nvSpPr>
          <p:cNvPr id="3" name="Заголовок 2"/>
          <p:cNvSpPr>
            <a:spLocks noGrp="1"/>
          </p:cNvSpPr>
          <p:nvPr>
            <p:ph type="title"/>
          </p:nvPr>
        </p:nvSpPr>
        <p:spPr/>
        <p:txBody>
          <a:bodyPr/>
          <a:lstStyle/>
          <a:p>
            <a:pPr>
              <a:defRPr/>
            </a:pPr>
            <a:r>
              <a:rPr lang="ru-RU" sz="3200" dirty="0" smtClean="0"/>
              <a:t>Перспективное водопотребление</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200" smtClean="0"/>
              <a:t>Перспективное водопотребление</a:t>
            </a:r>
            <a:endParaRPr lang="ru-RU" sz="3200" dirty="0"/>
          </a:p>
        </p:txBody>
      </p:sp>
      <p:sp>
        <p:nvSpPr>
          <p:cNvPr id="31747" name="Текст 2"/>
          <p:cNvSpPr>
            <a:spLocks noGrp="1"/>
          </p:cNvSpPr>
          <p:nvPr>
            <p:ph type="body" idx="1"/>
          </p:nvPr>
        </p:nvSpPr>
        <p:spPr/>
        <p:txBody>
          <a:bodyPr/>
          <a:lstStyle/>
          <a:p>
            <a:pPr algn="ctr"/>
            <a:r>
              <a:rPr lang="ru-RU" smtClean="0"/>
              <a:t>Численность населения</a:t>
            </a:r>
          </a:p>
        </p:txBody>
      </p:sp>
      <p:sp>
        <p:nvSpPr>
          <p:cNvPr id="31748" name="Текст 3"/>
          <p:cNvSpPr>
            <a:spLocks noGrp="1"/>
          </p:cNvSpPr>
          <p:nvPr>
            <p:ph type="body" sz="half" idx="3"/>
          </p:nvPr>
        </p:nvSpPr>
        <p:spPr>
          <a:xfrm>
            <a:off x="4645025" y="5410200"/>
            <a:ext cx="4041775" cy="762000"/>
          </a:xfrm>
        </p:spPr>
        <p:txBody>
          <a:bodyPr/>
          <a:lstStyle/>
          <a:p>
            <a:pPr algn="ctr"/>
            <a:r>
              <a:rPr lang="ru-RU" smtClean="0"/>
              <a:t>Водопотребление</a:t>
            </a:r>
          </a:p>
        </p:txBody>
      </p:sp>
      <p:graphicFrame>
        <p:nvGraphicFramePr>
          <p:cNvPr id="11" name="Содержимое 6"/>
          <p:cNvGraphicFramePr>
            <a:graphicFrameLocks noGrp="1"/>
          </p:cNvGraphicFramePr>
          <p:nvPr>
            <p:ph sz="quarter" idx="2"/>
          </p:nvPr>
        </p:nvGraphicFramePr>
        <p:xfrm>
          <a:off x="508000" y="1495425"/>
          <a:ext cx="3938588" cy="384016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2" name="Содержимое 7"/>
          <p:cNvGraphicFramePr>
            <a:graphicFrameLocks noGrp="1"/>
          </p:cNvGraphicFramePr>
          <p:nvPr>
            <p:ph sz="quarter" idx="4"/>
          </p:nvPr>
        </p:nvGraphicFramePr>
        <p:xfrm>
          <a:off x="4695825" y="1495425"/>
          <a:ext cx="3940175" cy="3840163"/>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p:cNvSpPr txBox="1"/>
          <p:nvPr/>
        </p:nvSpPr>
        <p:spPr>
          <a:xfrm>
            <a:off x="2627784" y="4149080"/>
            <a:ext cx="1208088" cy="523875"/>
          </a:xfrm>
          <a:prstGeom prst="rect">
            <a:avLst/>
          </a:prstGeom>
          <a:noFill/>
        </p:spPr>
        <p:txBody>
          <a:bodyPr wrap="none">
            <a:spAutoFit/>
          </a:bodyPr>
          <a:lstStyle/>
          <a:p>
            <a:pPr algn="ctr">
              <a:defRPr/>
            </a:pPr>
            <a:r>
              <a:rPr lang="ru-RU" sz="1400" dirty="0">
                <a:latin typeface="+mn-lt"/>
              </a:rPr>
              <a:t>с. </a:t>
            </a:r>
            <a:r>
              <a:rPr lang="ru-RU" sz="1400" dirty="0" err="1">
                <a:latin typeface="+mn-lt"/>
              </a:rPr>
              <a:t>Медведск</a:t>
            </a:r>
            <a:endParaRPr lang="ru-RU" sz="1400" dirty="0">
              <a:latin typeface="+mn-lt"/>
            </a:endParaRPr>
          </a:p>
          <a:p>
            <a:pPr algn="ctr">
              <a:defRPr/>
            </a:pPr>
            <a:r>
              <a:rPr lang="ru-RU" sz="1400" dirty="0">
                <a:latin typeface="+mn-lt"/>
              </a:rPr>
              <a:t>1902 чел.</a:t>
            </a:r>
          </a:p>
        </p:txBody>
      </p:sp>
      <p:sp>
        <p:nvSpPr>
          <p:cNvPr id="10" name="TextBox 9"/>
          <p:cNvSpPr txBox="1"/>
          <p:nvPr/>
        </p:nvSpPr>
        <p:spPr>
          <a:xfrm>
            <a:off x="251520" y="1700808"/>
            <a:ext cx="1778000" cy="523875"/>
          </a:xfrm>
          <a:prstGeom prst="rect">
            <a:avLst/>
          </a:prstGeom>
          <a:noFill/>
        </p:spPr>
        <p:txBody>
          <a:bodyPr wrap="none">
            <a:spAutoFit/>
          </a:bodyPr>
          <a:lstStyle/>
          <a:p>
            <a:pPr algn="ctr">
              <a:defRPr/>
            </a:pPr>
            <a:r>
              <a:rPr lang="ru-RU" sz="1400" dirty="0">
                <a:latin typeface="+mn-lt"/>
              </a:rPr>
              <a:t>п. Высокая Поляна</a:t>
            </a:r>
          </a:p>
          <a:p>
            <a:pPr algn="ctr">
              <a:defRPr/>
            </a:pPr>
            <a:r>
              <a:rPr lang="ru-RU" sz="1400" dirty="0">
                <a:latin typeface="+mn-lt"/>
              </a:rPr>
              <a:t>124 чел.</a:t>
            </a:r>
          </a:p>
        </p:txBody>
      </p:sp>
    </p:spTree>
  </p:cSld>
  <p:clrMapOvr>
    <a:masterClrMapping/>
  </p:clrMapOvr>
  <p:transition spd="med" advClick="0" advTm="7000">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508000" y="1531938"/>
          <a:ext cx="8128000" cy="4422775"/>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lstStyle/>
          <a:p>
            <a:pPr eaLnBrk="1" fontAlgn="auto" hangingPunct="1">
              <a:spcAft>
                <a:spcPts val="0"/>
              </a:spcAft>
              <a:defRPr/>
            </a:pPr>
            <a:r>
              <a:rPr lang="ru-RU" sz="3200" dirty="0" smtClean="0"/>
              <a:t>Максимальные суточные расходы воды потребителями, м</a:t>
            </a:r>
            <a:r>
              <a:rPr lang="ru-RU" sz="3200" baseline="30000" dirty="0" smtClean="0"/>
              <a:t>3</a:t>
            </a:r>
            <a:r>
              <a:rPr lang="ru-RU" sz="3200" dirty="0" smtClean="0"/>
              <a:t>/</a:t>
            </a:r>
            <a:r>
              <a:rPr lang="ru-RU" sz="3200" dirty="0" err="1" smtClean="0"/>
              <a:t>сут</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sz="3200" dirty="0" smtClean="0"/>
              <a:t>Потери питьевой и технической воды при ее транспортировке</a:t>
            </a:r>
            <a:endParaRPr lang="ru-RU" sz="3200" dirty="0"/>
          </a:p>
        </p:txBody>
      </p:sp>
      <p:sp>
        <p:nvSpPr>
          <p:cNvPr id="33795" name="Текст 2"/>
          <p:cNvSpPr>
            <a:spLocks noGrp="1"/>
          </p:cNvSpPr>
          <p:nvPr>
            <p:ph type="body" idx="1"/>
          </p:nvPr>
        </p:nvSpPr>
        <p:spPr/>
        <p:txBody>
          <a:bodyPr/>
          <a:lstStyle/>
          <a:p>
            <a:endParaRPr lang="ru-RU" smtClean="0"/>
          </a:p>
        </p:txBody>
      </p:sp>
      <p:sp>
        <p:nvSpPr>
          <p:cNvPr id="33796" name="Текст 3"/>
          <p:cNvSpPr>
            <a:spLocks noGrp="1"/>
          </p:cNvSpPr>
          <p:nvPr>
            <p:ph type="body" sz="half" idx="3"/>
          </p:nvPr>
        </p:nvSpPr>
        <p:spPr>
          <a:xfrm>
            <a:off x="4645025" y="5410200"/>
            <a:ext cx="4041775" cy="762000"/>
          </a:xfrm>
        </p:spPr>
        <p:txBody>
          <a:bodyPr/>
          <a:lstStyle/>
          <a:p>
            <a:endParaRPr lang="ru-RU" smtClean="0"/>
          </a:p>
        </p:txBody>
      </p:sp>
      <p:graphicFrame>
        <p:nvGraphicFramePr>
          <p:cNvPr id="7" name="Содержимое 6"/>
          <p:cNvGraphicFramePr>
            <a:graphicFrameLocks noGrp="1"/>
          </p:cNvGraphicFramePr>
          <p:nvPr>
            <p:ph sz="quarter" idx="2"/>
          </p:nvPr>
        </p:nvGraphicFramePr>
        <p:xfrm>
          <a:off x="457200" y="1444625"/>
          <a:ext cx="4040188" cy="3941763"/>
        </p:xfrm>
        <a:graphic>
          <a:graphicData uri="http://schemas.openxmlformats.org/drawingml/2006/chart">
            <c:chart xmlns:c="http://schemas.openxmlformats.org/drawingml/2006/chart" xmlns:r="http://schemas.openxmlformats.org/officeDocument/2006/relationships" r:id="rId2"/>
          </a:graphicData>
        </a:graphic>
      </p:graphicFrame>
      <p:sp>
        <p:nvSpPr>
          <p:cNvPr id="33798" name="Содержимое 5"/>
          <p:cNvSpPr>
            <a:spLocks noGrp="1"/>
          </p:cNvSpPr>
          <p:nvPr>
            <p:ph sz="quarter" idx="4"/>
          </p:nvPr>
        </p:nvSpPr>
        <p:spPr>
          <a:xfrm>
            <a:off x="4645025" y="1444625"/>
            <a:ext cx="4041775" cy="3941763"/>
          </a:xfrm>
          <a:ln>
            <a:prstDash val="solid"/>
          </a:ln>
        </p:spPr>
        <p:txBody>
          <a:bodyPr/>
          <a:lstStyle/>
          <a:p>
            <a:pPr>
              <a:spcBef>
                <a:spcPct val="0"/>
              </a:spcBef>
              <a:buFont typeface="Wingdings 3" pitchFamily="18" charset="2"/>
              <a:buNone/>
            </a:pPr>
            <a:r>
              <a:rPr lang="ru-RU" sz="2000" dirty="0" smtClean="0"/>
              <a:t>Столь высокий показатель обусловлен текущим неудовлетворительным состоянием сетей водоснабжения, а также коммерческими потерями (несанкционированными подключениями к сети водоснабжения). </a:t>
            </a:r>
          </a:p>
          <a:p>
            <a:pPr>
              <a:spcBef>
                <a:spcPct val="0"/>
              </a:spcBef>
              <a:buFont typeface="Wingdings 3" pitchFamily="18" charset="2"/>
              <a:buNone/>
            </a:pPr>
            <a:endParaRPr lang="ru-RU" dirty="0" smtClean="0"/>
          </a:p>
        </p:txBody>
      </p:sp>
    </p:spTree>
  </p:cSld>
  <p:clrMapOvr>
    <a:masterClrMapping/>
  </p:clrMapOvr>
  <p:transition spd="med" advClick="0" advTm="7000">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defRPr/>
            </a:pPr>
            <a:r>
              <a:rPr lang="ru-RU" sz="3600" dirty="0" smtClean="0"/>
              <a:t>Фактические и планируемые потерях питьевой воды при ее транспортировке </a:t>
            </a:r>
            <a:r>
              <a:rPr lang="ru-RU" dirty="0" smtClean="0"/>
              <a:t/>
            </a:r>
            <a:br>
              <a:rPr lang="ru-RU" dirty="0" smtClean="0"/>
            </a:br>
            <a:endParaRPr lang="ru-RU" dirty="0"/>
          </a:p>
        </p:txBody>
      </p:sp>
      <p:sp>
        <p:nvSpPr>
          <p:cNvPr id="4101" name="Текст 2"/>
          <p:cNvSpPr>
            <a:spLocks noGrp="1"/>
          </p:cNvSpPr>
          <p:nvPr>
            <p:ph type="body" idx="1"/>
          </p:nvPr>
        </p:nvSpPr>
        <p:spPr/>
        <p:txBody>
          <a:bodyPr/>
          <a:lstStyle/>
          <a:p>
            <a:pPr algn="ctr"/>
            <a:r>
              <a:rPr lang="ru-RU" smtClean="0"/>
              <a:t>Баланс потерь воды</a:t>
            </a:r>
          </a:p>
        </p:txBody>
      </p:sp>
      <p:sp>
        <p:nvSpPr>
          <p:cNvPr id="4102" name="Текст 3"/>
          <p:cNvSpPr>
            <a:spLocks noGrp="1"/>
          </p:cNvSpPr>
          <p:nvPr>
            <p:ph type="body" sz="half" idx="3"/>
          </p:nvPr>
        </p:nvSpPr>
        <p:spPr>
          <a:xfrm>
            <a:off x="4645025" y="5410200"/>
            <a:ext cx="4041775" cy="762000"/>
          </a:xfrm>
        </p:spPr>
        <p:txBody>
          <a:bodyPr/>
          <a:lstStyle/>
          <a:p>
            <a:pPr algn="ctr"/>
            <a:endParaRPr lang="ru-RU" smtClean="0"/>
          </a:p>
        </p:txBody>
      </p:sp>
      <p:graphicFrame>
        <p:nvGraphicFramePr>
          <p:cNvPr id="8" name="Содержимое 6"/>
          <p:cNvGraphicFramePr>
            <a:graphicFrameLocks noGrp="1"/>
          </p:cNvGraphicFramePr>
          <p:nvPr>
            <p:ph sz="quarter" idx="2"/>
          </p:nvPr>
        </p:nvGraphicFramePr>
        <p:xfrm>
          <a:off x="467544" y="1268760"/>
          <a:ext cx="3970337" cy="21415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Содержимое 7"/>
          <p:cNvGraphicFramePr>
            <a:graphicFrameLocks noGrp="1"/>
          </p:cNvGraphicFramePr>
          <p:nvPr>
            <p:ph sz="quarter" idx="4"/>
          </p:nvPr>
        </p:nvGraphicFramePr>
        <p:xfrm>
          <a:off x="479425" y="3051175"/>
          <a:ext cx="3970338" cy="2398713"/>
        </p:xfrm>
        <a:graphic>
          <a:graphicData uri="http://schemas.openxmlformats.org/drawingml/2006/chart">
            <c:chart xmlns:c="http://schemas.openxmlformats.org/drawingml/2006/chart" xmlns:r="http://schemas.openxmlformats.org/officeDocument/2006/relationships" r:id="rId3"/>
          </a:graphicData>
        </a:graphic>
      </p:graphicFrame>
      <p:sp>
        <p:nvSpPr>
          <p:cNvPr id="14" name="TextBox 13"/>
          <p:cNvSpPr txBox="1"/>
          <p:nvPr/>
        </p:nvSpPr>
        <p:spPr>
          <a:xfrm>
            <a:off x="4643438" y="1071563"/>
            <a:ext cx="4000500" cy="3970337"/>
          </a:xfrm>
          <a:prstGeom prst="rect">
            <a:avLst/>
          </a:prstGeom>
          <a:noFill/>
        </p:spPr>
        <p:txBody>
          <a:bodyPr>
            <a:spAutoFit/>
          </a:bodyPr>
          <a:lstStyle/>
          <a:p>
            <a:pPr>
              <a:defRPr/>
            </a:pPr>
            <a:r>
              <a:rPr lang="ru-RU" dirty="0">
                <a:latin typeface="+mn-lt"/>
              </a:rPr>
              <a:t>Выполнение комплексных мероприятий по сокращению потерь воды, а именно: выявление и устранение утечек, хищений воды, замена изношенных сетей, планово-предупредительный ремонт систем водоснабжения, оптимизация давления в сети путем установки частотных преобразователей, а также мероприятий по энергосбережению, позволит снизить потери поданной в сеть воды.</a:t>
            </a:r>
            <a:endParaRPr lang="ru-RU" dirty="0"/>
          </a:p>
        </p:txBody>
      </p:sp>
    </p:spTree>
  </p:cSld>
  <p:clrMapOvr>
    <a:masterClrMapping/>
  </p:clrMapOvr>
  <p:transition spd="med" advClick="0" advTm="7000">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Содержимое 1"/>
          <p:cNvSpPr>
            <a:spLocks noGrp="1"/>
          </p:cNvSpPr>
          <p:nvPr>
            <p:ph idx="1"/>
          </p:nvPr>
        </p:nvSpPr>
        <p:spPr>
          <a:xfrm>
            <a:off x="457200" y="1481138"/>
            <a:ext cx="8229600" cy="4662487"/>
          </a:xfrm>
        </p:spPr>
        <p:txBody>
          <a:bodyPr/>
          <a:lstStyle/>
          <a:p>
            <a:pPr>
              <a:buFont typeface="Wingdings 3" pitchFamily="18" charset="2"/>
              <a:buNone/>
            </a:pPr>
            <a:r>
              <a:rPr lang="ru-RU" sz="1600" smtClean="0"/>
              <a:t>В соответствии с Федеральным законом Российской Федерации от 23 ноября 2009 года № 261-ФЗ «Об энергосбережении и о повышении энергетической эффективности и о внесении изменений в отдельные законодательные акты Российской Федерации» все потребители холодной воды должны быть оснащены приборами учета. </a:t>
            </a:r>
          </a:p>
          <a:p>
            <a:pPr>
              <a:buFont typeface="Wingdings 3" pitchFamily="18" charset="2"/>
              <a:buNone/>
            </a:pPr>
            <a:r>
              <a:rPr lang="ru-RU" sz="1600" smtClean="0"/>
              <a:t> 	Приоритетной группой потребителей, для которых требуется решение задачи по обеспечению коммерческого учета, является население. </a:t>
            </a:r>
          </a:p>
          <a:p>
            <a:pPr>
              <a:buFont typeface="Wingdings 3" pitchFamily="18" charset="2"/>
              <a:buNone/>
            </a:pPr>
            <a:r>
              <a:rPr lang="ru-RU" sz="1600" smtClean="0"/>
              <a:t>На сегодняшний день около 2% населения охвачены индивидуальными приборами учета.</a:t>
            </a:r>
          </a:p>
          <a:p>
            <a:pPr>
              <a:buFont typeface="Wingdings 3" pitchFamily="18" charset="2"/>
              <a:buNone/>
            </a:pPr>
            <a:r>
              <a:rPr lang="ru-RU" sz="1600" smtClean="0"/>
              <a:t>В целях обеспечения выполнения Федерального закона необходимо разработать программу по установке индивидуальных и  общедомовых приборов учета, включающую в себя вопросы финансирования, материально-технического, кадрового обеспечения. </a:t>
            </a:r>
          </a:p>
          <a:p>
            <a:pPr>
              <a:buFont typeface="Wingdings 3" pitchFamily="18" charset="2"/>
              <a:buNone/>
            </a:pPr>
            <a:r>
              <a:rPr lang="ru-RU" sz="1600" smtClean="0"/>
              <a:t>Немаловажным направлением работы по установке пообъектных  коммерческих приборов учета является переход на установку приборов высокого класса, имеющих высокий порог чувствительности, а также использование приборов с импульсным выходом, и перспективным переходом на диспетчеризацию коммерческого учета.</a:t>
            </a:r>
          </a:p>
        </p:txBody>
      </p:sp>
      <p:sp>
        <p:nvSpPr>
          <p:cNvPr id="3" name="Заголовок 2"/>
          <p:cNvSpPr>
            <a:spLocks noGrp="1"/>
          </p:cNvSpPr>
          <p:nvPr>
            <p:ph type="title"/>
          </p:nvPr>
        </p:nvSpPr>
        <p:spPr/>
        <p:txBody>
          <a:bodyPr/>
          <a:lstStyle/>
          <a:p>
            <a:pPr>
              <a:defRPr/>
            </a:pPr>
            <a:r>
              <a:rPr lang="ru-RU" sz="3200" dirty="0" smtClean="0"/>
              <a:t>Коммерческий учет воды</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Содержимое 10"/>
          <p:cNvSpPr>
            <a:spLocks noGrp="1"/>
          </p:cNvSpPr>
          <p:nvPr>
            <p:ph idx="1"/>
          </p:nvPr>
        </p:nvSpPr>
        <p:spPr>
          <a:xfrm>
            <a:off x="457200" y="1481138"/>
            <a:ext cx="8229600" cy="4733925"/>
          </a:xfrm>
        </p:spPr>
        <p:txBody>
          <a:bodyPr/>
          <a:lstStyle/>
          <a:p>
            <a:pPr>
              <a:buFont typeface="Wingdings 3" pitchFamily="18" charset="2"/>
              <a:buNone/>
            </a:pPr>
            <a:r>
              <a:rPr lang="ru-RU" sz="1900" dirty="0" smtClean="0"/>
              <a:t>Для обеспечения санитарно-эпидемиологической надежности </a:t>
            </a:r>
            <a:r>
              <a:rPr lang="ru-RU" sz="1900" dirty="0" err="1" smtClean="0"/>
              <a:t>водоисточника</a:t>
            </a:r>
            <a:r>
              <a:rPr lang="ru-RU" sz="1900" dirty="0" smtClean="0"/>
              <a:t> должны предусматриваться зоны санитарной охраны.</a:t>
            </a:r>
          </a:p>
          <a:p>
            <a:pPr>
              <a:buFont typeface="Wingdings 3" pitchFamily="18" charset="2"/>
              <a:buNone/>
            </a:pPr>
            <a:r>
              <a:rPr lang="ru-RU" sz="1900" dirty="0" smtClean="0"/>
              <a:t>Территория первого пояса </a:t>
            </a:r>
            <a:r>
              <a:rPr lang="ru-RU" sz="1900" dirty="0" err="1" smtClean="0"/>
              <a:t>отдельностоящих</a:t>
            </a:r>
            <a:r>
              <a:rPr lang="ru-RU" sz="1900" dirty="0" smtClean="0"/>
              <a:t> </a:t>
            </a:r>
            <a:r>
              <a:rPr lang="ru-RU" sz="1900" dirty="0" smtClean="0"/>
              <a:t>артезианских скважин или любого другого водопроводного сооружения, а также группы водопроводных сооружений, должна быть обнесена глухим ограждением высотой не менее 2,5 м. Примыкание строений к ограждению не допускается. Территория первого пояса должна быть озеленена, освещена и спланирована с обеспечением отвода поверхностного стока за ее пределы. Все здания и туалеты должны быть обеспечены системами водоотведения за пределы зон санитарной охраны.</a:t>
            </a:r>
          </a:p>
          <a:p>
            <a:pPr>
              <a:buFont typeface="Wingdings 3" pitchFamily="18" charset="2"/>
              <a:buNone/>
            </a:pPr>
            <a:r>
              <a:rPr lang="ru-RU" sz="1900" dirty="0" smtClean="0"/>
              <a:t>Границы второго пояса зоны санитарной охраны необходимо устанавливать с учетом условий питания и загрязнения используемого водоносного горизонта.</a:t>
            </a:r>
          </a:p>
          <a:p>
            <a:endParaRPr lang="ru-RU" dirty="0" smtClean="0"/>
          </a:p>
        </p:txBody>
      </p:sp>
      <p:sp>
        <p:nvSpPr>
          <p:cNvPr id="2" name="Заголовок 1"/>
          <p:cNvSpPr>
            <a:spLocks noGrp="1"/>
          </p:cNvSpPr>
          <p:nvPr>
            <p:ph type="title"/>
          </p:nvPr>
        </p:nvSpPr>
        <p:spPr/>
        <p:txBody>
          <a:bodyPr/>
          <a:lstStyle/>
          <a:p>
            <a:pPr>
              <a:defRPr/>
            </a:pPr>
            <a:r>
              <a:rPr lang="ru-RU" sz="3200" dirty="0" smtClean="0"/>
              <a:t>Экологические аспекты</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Содержимое 1"/>
          <p:cNvSpPr>
            <a:spLocks noGrp="1"/>
          </p:cNvSpPr>
          <p:nvPr>
            <p:ph idx="1"/>
          </p:nvPr>
        </p:nvSpPr>
        <p:spPr/>
        <p:txBody>
          <a:bodyPr/>
          <a:lstStyle/>
          <a:p>
            <a:pPr>
              <a:buFont typeface="Wingdings 3" pitchFamily="18" charset="2"/>
              <a:buNone/>
            </a:pPr>
            <a:r>
              <a:rPr lang="ru-RU" sz="1400" dirty="0" smtClean="0"/>
              <a:t>Расчеты прогнозных цен выполнены в соответствии с «Прогнозом долгосрочного социально-экономического развития Российской Федерации на период до 2030 года», разработанным Министерством Экономического Развития РФ, с учетом инфляции.</a:t>
            </a:r>
          </a:p>
          <a:p>
            <a:pPr algn="ctr">
              <a:buFont typeface="Wingdings 3" pitchFamily="18" charset="2"/>
              <a:buNone/>
            </a:pPr>
            <a:r>
              <a:rPr lang="ru-RU" sz="1400" dirty="0" smtClean="0"/>
              <a:t>Оценка капитальных вложений</a:t>
            </a:r>
          </a:p>
          <a:p>
            <a:pPr>
              <a:buFont typeface="Wingdings 3" pitchFamily="18" charset="2"/>
              <a:buNone/>
            </a:pPr>
            <a:endParaRPr lang="ru-RU" sz="1400" dirty="0" smtClean="0"/>
          </a:p>
        </p:txBody>
      </p:sp>
      <p:sp>
        <p:nvSpPr>
          <p:cNvPr id="3" name="Заголовок 2"/>
          <p:cNvSpPr>
            <a:spLocks noGrp="1"/>
          </p:cNvSpPr>
          <p:nvPr>
            <p:ph type="title"/>
          </p:nvPr>
        </p:nvSpPr>
        <p:spPr/>
        <p:txBody>
          <a:bodyPr/>
          <a:lstStyle/>
          <a:p>
            <a:pPr>
              <a:defRPr/>
            </a:pPr>
            <a:r>
              <a:rPr lang="ru-RU" sz="3200" dirty="0" smtClean="0"/>
              <a:t>Оценка объемов капитальных вложений</a:t>
            </a:r>
            <a:endParaRPr lang="ru-RU" sz="3200" dirty="0"/>
          </a:p>
        </p:txBody>
      </p:sp>
      <p:graphicFrame>
        <p:nvGraphicFramePr>
          <p:cNvPr id="5" name="Таблица 4"/>
          <p:cNvGraphicFramePr>
            <a:graphicFrameLocks noGrp="1"/>
          </p:cNvGraphicFramePr>
          <p:nvPr/>
        </p:nvGraphicFramePr>
        <p:xfrm>
          <a:off x="1500166" y="2571744"/>
          <a:ext cx="6096000" cy="3509010"/>
        </p:xfrm>
        <a:graphic>
          <a:graphicData uri="http://schemas.openxmlformats.org/drawingml/2006/table">
            <a:tbl>
              <a:tblPr/>
              <a:tblGrid>
                <a:gridCol w="428625"/>
                <a:gridCol w="2009775"/>
                <a:gridCol w="1219200"/>
                <a:gridCol w="1219200"/>
                <a:gridCol w="1219200"/>
              </a:tblGrid>
              <a:tr h="371475">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a:t>
                      </a:r>
                      <a:endParaRPr kumimoji="0" lang="ru-RU"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dirty="0" err="1" smtClean="0">
                          <a:ln>
                            <a:noFill/>
                          </a:ln>
                          <a:solidFill>
                            <a:srgbClr val="FFFFFF"/>
                          </a:solidFill>
                          <a:effectLst/>
                          <a:latin typeface="Times New Roman" pitchFamily="18" charset="0"/>
                          <a:ea typeface="Calibri" pitchFamily="34" charset="0"/>
                          <a:cs typeface="Times New Roman" pitchFamily="18" charset="0"/>
                        </a:rPr>
                        <a:t>п</a:t>
                      </a:r>
                      <a:r>
                        <a:rPr kumimoji="0" lang="ru-RU" sz="1200" b="1" i="0" u="none" strike="noStrike" cap="none" normalizeH="0" baseline="0" dirty="0" smtClean="0">
                          <a:ln>
                            <a:noFill/>
                          </a:ln>
                          <a:solidFill>
                            <a:srgbClr val="FFFFFF"/>
                          </a:solidFill>
                          <a:effectLst/>
                          <a:latin typeface="Times New Roman" pitchFamily="18" charset="0"/>
                          <a:ea typeface="Calibri" pitchFamily="34" charset="0"/>
                          <a:cs typeface="Times New Roman" pitchFamily="18" charset="0"/>
                        </a:rPr>
                        <a:t>/</a:t>
                      </a:r>
                      <a:r>
                        <a:rPr kumimoji="0" lang="ru-RU" sz="1200" b="1" i="0" u="none" strike="noStrike" cap="none" normalizeH="0" baseline="0" dirty="0" err="1" smtClean="0">
                          <a:ln>
                            <a:noFill/>
                          </a:ln>
                          <a:solidFill>
                            <a:srgbClr val="FFFFFF"/>
                          </a:solidFill>
                          <a:effectLst/>
                          <a:latin typeface="Times New Roman" pitchFamily="18" charset="0"/>
                          <a:ea typeface="Calibri" pitchFamily="34" charset="0"/>
                          <a:cs typeface="Times New Roman" pitchFamily="18" charset="0"/>
                        </a:rPr>
                        <a:t>п</a:t>
                      </a:r>
                      <a:endParaRPr kumimoji="0" lang="ru-RU" sz="1100" b="1" i="0" u="none" strike="noStrike" cap="none" normalizeH="0" baseline="0" dirty="0" smtClean="0">
                        <a:ln>
                          <a:noFill/>
                        </a:ln>
                        <a:solidFill>
                          <a:srgbClr val="FFFFFF"/>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FFFFFF"/>
                          </a:solidFill>
                          <a:effectLst/>
                          <a:latin typeface="Times New Roman" pitchFamily="18" charset="0"/>
                          <a:ea typeface="Calibri" pitchFamily="34" charset="0"/>
                          <a:cs typeface="Times New Roman" pitchFamily="18" charset="0"/>
                        </a:rPr>
                        <a:t>Наименование работ и затрат</a:t>
                      </a:r>
                      <a:endParaRPr kumimoji="0" lang="ru-RU" sz="1100" b="1" i="0" u="none" strike="noStrike" cap="none" normalizeH="0" baseline="0" smtClean="0">
                        <a:ln>
                          <a:noFill/>
                        </a:ln>
                        <a:solidFill>
                          <a:srgbClr val="FFFFFF"/>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grid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chemeClr val="bg1"/>
                          </a:solidFill>
                          <a:effectLst/>
                          <a:latin typeface="Times New Roman" pitchFamily="18" charset="0"/>
                          <a:ea typeface="Calibri" pitchFamily="34" charset="0"/>
                          <a:cs typeface="Times New Roman" pitchFamily="18" charset="0"/>
                        </a:rPr>
                        <a:t>Общая стоимость, тыс. руб.</a:t>
                      </a:r>
                      <a:endParaRPr kumimoji="0" lang="ru-RU" sz="1100" b="1" i="0" u="none" strike="noStrike" cap="none" normalizeH="0" baseline="0" smtClean="0">
                        <a:ln>
                          <a:noFill/>
                        </a:ln>
                        <a:solidFill>
                          <a:schemeClr val="bg1"/>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hMerge="1">
                  <a:txBody>
                    <a:bodyPr/>
                    <a:lstStyle/>
                    <a:p>
                      <a:endParaRPr lang="ru-RU"/>
                    </a:p>
                  </a:txBody>
                  <a:tcPr/>
                </a:tc>
                <a:tc hMerge="1">
                  <a:txBody>
                    <a:bodyPr/>
                    <a:lstStyle/>
                    <a:p>
                      <a:endParaRPr lang="ru-RU"/>
                    </a:p>
                  </a:txBody>
                  <a:tcPr/>
                </a:tc>
              </a:tr>
              <a:tr h="371475">
                <a:tc vMerge="1">
                  <a:txBody>
                    <a:bodyPr/>
                    <a:lstStyle/>
                    <a:p>
                      <a:endParaRPr lang="ru-RU"/>
                    </a:p>
                  </a:txBody>
                  <a:tcPr/>
                </a:tc>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2013г</a:t>
                      </a:r>
                      <a:endParaRPr kumimoji="0" lang="ru-RU" sz="1100" b="0" i="0" u="none" strike="noStrike" cap="none" normalizeH="0" baseline="0" dirty="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381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rPr>
                        <a:t>1 этап 2017г.</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ea typeface="Calibri" pitchFamily="34" charset="0"/>
                          <a:cs typeface="Times New Roman" pitchFamily="18" charset="0"/>
                        </a:rPr>
                        <a:t>2 этап 2023г.</a:t>
                      </a:r>
                      <a:endParaRPr kumimoji="0" lang="ru-RU" sz="1100" b="0" i="0" u="none" strike="noStrike" cap="none" normalizeH="0" baseline="0" smtClean="0">
                        <a:ln>
                          <a:noFill/>
                        </a:ln>
                        <a:solidFill>
                          <a:srgbClr val="000000"/>
                        </a:solidFill>
                        <a:effectLst/>
                        <a:latin typeface="Calibri" pitchFamily="34" charset="0"/>
                        <a:ea typeface="Calibri" pitchFamily="34"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cs typeface="Times New Roman" pitchFamily="18" charset="0"/>
                        </a:rPr>
                        <a:t>1</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just">
                        <a:spcAft>
                          <a:spcPts val="0"/>
                        </a:spcAft>
                      </a:pPr>
                      <a:r>
                        <a:rPr lang="ru-RU" sz="1200">
                          <a:solidFill>
                            <a:srgbClr val="000000"/>
                          </a:solidFill>
                          <a:latin typeface="Times New Roman"/>
                          <a:ea typeface="Calibri"/>
                          <a:cs typeface="Times New Roman"/>
                        </a:rPr>
                        <a:t>Смена водопровода из труб ПНД Ø110</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11614,1</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14251,79</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18504,78</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just">
                        <a:spcAft>
                          <a:spcPts val="0"/>
                        </a:spcAft>
                      </a:pPr>
                      <a:r>
                        <a:rPr lang="ru-RU" sz="1200">
                          <a:latin typeface="Times New Roman"/>
                          <a:ea typeface="Calibri"/>
                          <a:cs typeface="Times New Roman"/>
                        </a:rPr>
                        <a:t>Прокладка замыкающих участков водопровода из труб ПНД Ø110 (1,05 км)</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348,14</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421,53</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530,29</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cs typeface="Times New Roman" pitchFamily="18" charset="0"/>
                        </a:rPr>
                        <a:t>2</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just">
                        <a:spcAft>
                          <a:spcPts val="0"/>
                        </a:spcAft>
                      </a:pPr>
                      <a:r>
                        <a:rPr lang="ru-RU" sz="1200">
                          <a:solidFill>
                            <a:srgbClr val="000000"/>
                          </a:solidFill>
                          <a:latin typeface="Times New Roman"/>
                          <a:ea typeface="Calibri"/>
                          <a:cs typeface="Times New Roman"/>
                        </a:rPr>
                        <a:t>Прокладка переходов водопроводных сетей через естественные преграды, методом ГНБ  Ø110</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407,38</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493,27</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620,51</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cs typeface="Times New Roman" pitchFamily="18" charset="0"/>
                        </a:rPr>
                        <a:t>3</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just">
                        <a:spcAft>
                          <a:spcPts val="0"/>
                        </a:spcAft>
                      </a:pPr>
                      <a:r>
                        <a:rPr lang="ru-RU" sz="1200">
                          <a:solidFill>
                            <a:srgbClr val="000000"/>
                          </a:solidFill>
                          <a:latin typeface="Times New Roman"/>
                          <a:ea typeface="Calibri"/>
                          <a:cs typeface="Times New Roman"/>
                        </a:rPr>
                        <a:t>Реконструкция водонапорной башни </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245,75</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297,56</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a:solidFill>
                            <a:srgbClr val="000000"/>
                          </a:solidFill>
                          <a:latin typeface="Times New Roman"/>
                          <a:ea typeface="Calibri"/>
                          <a:cs typeface="Times New Roman"/>
                        </a:rPr>
                        <a:t>374,34</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200" b="0" i="0" u="none" strike="noStrike" cap="none" normalizeH="0" baseline="0" smtClean="0">
                          <a:ln>
                            <a:noFill/>
                          </a:ln>
                          <a:solidFill>
                            <a:srgbClr val="000000"/>
                          </a:solidFill>
                          <a:effectLst/>
                          <a:latin typeface="Times New Roman" pitchFamily="18" charset="0"/>
                          <a:cs typeface="Times New Roman" pitchFamily="18" charset="0"/>
                        </a:rPr>
                        <a:t>4</a:t>
                      </a: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just">
                        <a:spcAft>
                          <a:spcPts val="0"/>
                        </a:spcAft>
                      </a:pPr>
                      <a:r>
                        <a:rPr lang="ru-RU" sz="1200">
                          <a:solidFill>
                            <a:srgbClr val="000000"/>
                          </a:solidFill>
                          <a:latin typeface="Times New Roman"/>
                          <a:ea typeface="Calibri"/>
                          <a:cs typeface="Times New Roman"/>
                        </a:rPr>
                        <a:t>Чистка скважин от заиливания </a:t>
                      </a: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203,2</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a:solidFill>
                            <a:srgbClr val="000000"/>
                          </a:solidFill>
                          <a:latin typeface="Times New Roman"/>
                          <a:ea typeface="Calibri"/>
                          <a:cs typeface="Times New Roman"/>
                        </a:rPr>
                        <a:t>246,04</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c>
                  <a:txBody>
                    <a:bodyPr/>
                    <a:lstStyle/>
                    <a:p>
                      <a:pPr algn="ctr">
                        <a:spcAft>
                          <a:spcPts val="0"/>
                        </a:spcAft>
                      </a:pPr>
                      <a:r>
                        <a:rPr lang="ru-RU" sz="1200" dirty="0">
                          <a:solidFill>
                            <a:srgbClr val="000000"/>
                          </a:solidFill>
                          <a:latin typeface="Times New Roman"/>
                          <a:ea typeface="Calibri"/>
                          <a:cs typeface="Times New Roman"/>
                        </a:rPr>
                        <a:t>309,51</a:t>
                      </a:r>
                      <a:endParaRPr lang="ru-RU" sz="1100" dirty="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E0E8"/>
                    </a:solidFill>
                  </a:tcPr>
                </a:tc>
              </a:tr>
              <a:tr h="37147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12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200" b="1" i="0" u="none" strike="noStrike" cap="none" normalizeH="0" baseline="0" smtClean="0">
                          <a:ln>
                            <a:noFill/>
                          </a:ln>
                          <a:solidFill>
                            <a:srgbClr val="000000"/>
                          </a:solidFill>
                          <a:effectLst/>
                          <a:latin typeface="Times New Roman" pitchFamily="18" charset="0"/>
                          <a:cs typeface="Times New Roman" pitchFamily="18" charset="0"/>
                        </a:rPr>
                        <a:t>ВСЕГО:</a:t>
                      </a:r>
                      <a:endParaRPr kumimoji="0" lang="ru-RU" sz="12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b="1">
                          <a:solidFill>
                            <a:srgbClr val="000000"/>
                          </a:solidFill>
                          <a:latin typeface="Times New Roman"/>
                          <a:ea typeface="Calibri"/>
                          <a:cs typeface="Times New Roman"/>
                        </a:rPr>
                        <a:t>12818,57</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b="1">
                          <a:solidFill>
                            <a:srgbClr val="000000"/>
                          </a:solidFill>
                          <a:latin typeface="Times New Roman"/>
                          <a:ea typeface="Calibri"/>
                          <a:cs typeface="Times New Roman"/>
                        </a:rPr>
                        <a:t>15710,19</a:t>
                      </a:r>
                      <a:endParaRPr lang="ru-RU" sz="110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c>
                  <a:txBody>
                    <a:bodyPr/>
                    <a:lstStyle/>
                    <a:p>
                      <a:pPr algn="ctr">
                        <a:spcAft>
                          <a:spcPts val="0"/>
                        </a:spcAft>
                      </a:pPr>
                      <a:r>
                        <a:rPr lang="ru-RU" sz="1200" b="1" dirty="0">
                          <a:solidFill>
                            <a:srgbClr val="000000"/>
                          </a:solidFill>
                          <a:latin typeface="Times New Roman"/>
                          <a:ea typeface="Calibri"/>
                          <a:cs typeface="Times New Roman"/>
                        </a:rPr>
                        <a:t>20339,43</a:t>
                      </a:r>
                      <a:endParaRPr lang="ru-RU" sz="1100" dirty="0">
                        <a:latin typeface="Calibri"/>
                        <a:ea typeface="Calibri"/>
                        <a:cs typeface="Times New Roman"/>
                      </a:endParaRPr>
                    </a:p>
                  </a:txBody>
                  <a:tcPr marL="68580" marR="68580" marT="0" marB="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F0F4"/>
                    </a:solidFill>
                  </a:tcPr>
                </a:tc>
              </a:tr>
            </a:tbl>
          </a:graphicData>
        </a:graphic>
      </p:graphicFrame>
    </p:spTree>
  </p:cSld>
  <p:clrMapOvr>
    <a:masterClrMapping/>
  </p:clrMapOvr>
  <p:transition spd="med" advClick="0" advTm="7000">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Содержимое 1"/>
          <p:cNvSpPr>
            <a:spLocks noGrp="1"/>
          </p:cNvSpPr>
          <p:nvPr>
            <p:ph idx="1"/>
          </p:nvPr>
        </p:nvSpPr>
        <p:spPr/>
        <p:txBody>
          <a:bodyPr anchor="ctr"/>
          <a:lstStyle/>
          <a:p>
            <a:pPr algn="ctr">
              <a:buFont typeface="Wingdings 3" pitchFamily="18" charset="2"/>
              <a:buNone/>
            </a:pPr>
            <a:r>
              <a:rPr lang="ru-RU" dirty="0" smtClean="0"/>
              <a:t>СПАСИБО ЗА ВНИМАНИЕ</a:t>
            </a:r>
          </a:p>
        </p:txBody>
      </p:sp>
      <p:sp>
        <p:nvSpPr>
          <p:cNvPr id="3" name="Заголовок 2"/>
          <p:cNvSpPr>
            <a:spLocks noGrp="1"/>
          </p:cNvSpPr>
          <p:nvPr>
            <p:ph type="title"/>
          </p:nvPr>
        </p:nvSpPr>
        <p:spPr/>
        <p:txBody>
          <a:bodyPr/>
          <a:lstStyle/>
          <a:p>
            <a:pPr>
              <a:defRPr/>
            </a:pPr>
            <a:endParaRPr lang="ru-RU" dirty="0"/>
          </a:p>
        </p:txBody>
      </p:sp>
    </p:spTree>
  </p:cSld>
  <p:clrMapOvr>
    <a:masterClrMapping/>
  </p:clrMapOvr>
  <p:transition spd="med" advClick="0" advTm="7000">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1"/>
          <p:cNvSpPr>
            <a:spLocks noGrp="1"/>
          </p:cNvSpPr>
          <p:nvPr>
            <p:ph idx="1"/>
          </p:nvPr>
        </p:nvSpPr>
        <p:spPr/>
        <p:txBody>
          <a:bodyPr/>
          <a:lstStyle/>
          <a:p>
            <a:pPr algn="just">
              <a:buFont typeface="Wingdings 3" pitchFamily="18" charset="2"/>
              <a:buNone/>
            </a:pPr>
            <a:r>
              <a:rPr lang="ru-RU" sz="1400" dirty="0" smtClean="0"/>
              <a:t>Важнейшей характеристикой системы водоснабжения является </a:t>
            </a:r>
            <a:r>
              <a:rPr lang="ru-RU" sz="1400" i="1" dirty="0" smtClean="0"/>
              <a:t>качество</a:t>
            </a:r>
            <a:r>
              <a:rPr lang="ru-RU" sz="1400" dirty="0" smtClean="0"/>
              <a:t> воды, поставляемой потребителям. </a:t>
            </a:r>
            <a:r>
              <a:rPr lang="ru-RU" sz="1400" i="1" dirty="0" smtClean="0"/>
              <a:t> </a:t>
            </a:r>
            <a:endParaRPr lang="ru-RU" sz="1400" dirty="0" smtClean="0"/>
          </a:p>
          <a:p>
            <a:pPr algn="just">
              <a:buFont typeface="Wingdings 3" pitchFamily="18" charset="2"/>
              <a:buNone/>
            </a:pPr>
            <a:r>
              <a:rPr lang="ru-RU" sz="1400" dirty="0" smtClean="0"/>
              <a:t>Качество воды характеризуется ее физическими, химическими и бактериологическими свойствами.</a:t>
            </a:r>
          </a:p>
          <a:p>
            <a:pPr algn="just">
              <a:buFont typeface="Wingdings 3" pitchFamily="18" charset="2"/>
              <a:buNone/>
            </a:pPr>
            <a:r>
              <a:rPr lang="ru-RU" sz="1400" dirty="0" smtClean="0"/>
              <a:t>К </a:t>
            </a:r>
            <a:r>
              <a:rPr lang="ru-RU" sz="1400" b="1" i="1" u="sng" dirty="0" smtClean="0"/>
              <a:t>физическим свойствам</a:t>
            </a:r>
            <a:r>
              <a:rPr lang="ru-RU" sz="1400" b="1" u="sng" dirty="0" smtClean="0"/>
              <a:t> </a:t>
            </a:r>
            <a:r>
              <a:rPr lang="ru-RU" sz="1400" dirty="0" smtClean="0"/>
              <a:t>воды относят ее температуру, мутность, цветность, вкус и запах.</a:t>
            </a:r>
          </a:p>
          <a:p>
            <a:pPr algn="just">
              <a:buFont typeface="Wingdings 3" pitchFamily="18" charset="2"/>
              <a:buNone/>
            </a:pPr>
            <a:r>
              <a:rPr lang="ru-RU" sz="1400" i="1" dirty="0" smtClean="0"/>
              <a:t>Температура</a:t>
            </a:r>
            <a:r>
              <a:rPr lang="ru-RU" sz="1400" dirty="0" smtClean="0"/>
              <a:t> воды поверхностных источников меняется в широких пределах в зависимости от времени года и метеоусловий, в отличие от температуры подземных источников, которая относительно постоянна. </a:t>
            </a:r>
          </a:p>
          <a:p>
            <a:pPr algn="just">
              <a:buFont typeface="Wingdings 3" pitchFamily="18" charset="2"/>
              <a:buNone/>
            </a:pPr>
            <a:r>
              <a:rPr lang="ru-RU" sz="1400" i="1" u="sng" dirty="0" smtClean="0"/>
              <a:t>Мутность</a:t>
            </a:r>
            <a:r>
              <a:rPr lang="ru-RU" sz="1400" dirty="0" smtClean="0"/>
              <a:t> воды определяется содержанием в ней взвешенных частиц и имеет размерность </a:t>
            </a:r>
            <a:r>
              <a:rPr lang="ru-RU" sz="1400" i="1" dirty="0" smtClean="0"/>
              <a:t>мг/л</a:t>
            </a:r>
            <a:r>
              <a:rPr lang="ru-RU" sz="1400" dirty="0" smtClean="0"/>
              <a:t>. Мутность воды поверхностных источников зависит от особенностей источника и времени года. Особенно велика мутность в периоды дождей и паводка. Подземные воды имеют малую мутность. </a:t>
            </a:r>
          </a:p>
          <a:p>
            <a:pPr algn="just">
              <a:buFont typeface="Wingdings 3" pitchFamily="18" charset="2"/>
              <a:buNone/>
            </a:pPr>
            <a:r>
              <a:rPr lang="ru-RU" sz="1400" i="1" u="sng" dirty="0" smtClean="0"/>
              <a:t>Цветность</a:t>
            </a:r>
            <a:r>
              <a:rPr lang="ru-RU" sz="1400" dirty="0" smtClean="0"/>
              <a:t> воды </a:t>
            </a:r>
            <a:r>
              <a:rPr lang="ru-RU" sz="1400" dirty="0" smtClean="0"/>
              <a:t>обуславливается </a:t>
            </a:r>
            <a:r>
              <a:rPr lang="ru-RU" sz="1400" dirty="0" smtClean="0"/>
              <a:t>наличием в воде растворенных веществ и измеряется в </a:t>
            </a:r>
            <a:r>
              <a:rPr lang="ru-RU" sz="1400" i="1" dirty="0" smtClean="0"/>
              <a:t>градусах цветности</a:t>
            </a:r>
            <a:r>
              <a:rPr lang="ru-RU" sz="1400" dirty="0" smtClean="0"/>
              <a:t>  путем визуального сравнения с эталоном.</a:t>
            </a:r>
          </a:p>
          <a:p>
            <a:pPr algn="just">
              <a:buFont typeface="Wingdings 3" pitchFamily="18" charset="2"/>
              <a:buNone/>
            </a:pPr>
            <a:r>
              <a:rPr lang="ru-RU" sz="1400" i="1" u="sng" dirty="0" smtClean="0"/>
              <a:t>Вкус и запах </a:t>
            </a:r>
            <a:r>
              <a:rPr lang="ru-RU" sz="1400" dirty="0" smtClean="0"/>
              <a:t>воды устанавливают путем экспертной оценки и оценивают в </a:t>
            </a:r>
            <a:r>
              <a:rPr lang="ru-RU" sz="1400" i="1" dirty="0" smtClean="0"/>
              <a:t>баллах </a:t>
            </a:r>
            <a:r>
              <a:rPr lang="ru-RU" sz="1400" dirty="0" smtClean="0"/>
              <a:t>по пятибалльной шкале. </a:t>
            </a:r>
          </a:p>
          <a:p>
            <a:endParaRPr lang="ru-RU" dirty="0" smtClean="0"/>
          </a:p>
        </p:txBody>
      </p:sp>
      <p:sp>
        <p:nvSpPr>
          <p:cNvPr id="3" name="Заголовок 2"/>
          <p:cNvSpPr>
            <a:spLocks noGrp="1"/>
          </p:cNvSpPr>
          <p:nvPr>
            <p:ph type="title"/>
          </p:nvPr>
        </p:nvSpPr>
        <p:spPr/>
        <p:txBody>
          <a:bodyPr/>
          <a:lstStyle/>
          <a:p>
            <a:pPr>
              <a:defRPr/>
            </a:pPr>
            <a:r>
              <a:rPr lang="ru-RU" sz="3200" dirty="0" smtClean="0"/>
              <a:t>Свойства воды, требования к ее качеству</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Содержимое 1"/>
          <p:cNvSpPr>
            <a:spLocks noGrp="1"/>
          </p:cNvSpPr>
          <p:nvPr>
            <p:ph idx="1"/>
          </p:nvPr>
        </p:nvSpPr>
        <p:spPr/>
        <p:txBody>
          <a:bodyPr/>
          <a:lstStyle/>
          <a:p>
            <a:pPr algn="just">
              <a:buFont typeface="Wingdings 3" pitchFamily="18" charset="2"/>
              <a:buNone/>
            </a:pPr>
            <a:r>
              <a:rPr lang="ru-RU" sz="1400" smtClean="0"/>
              <a:t>К </a:t>
            </a:r>
            <a:r>
              <a:rPr lang="ru-RU" sz="1400" b="1" i="1" u="sng" smtClean="0"/>
              <a:t>химическим свойствам</a:t>
            </a:r>
            <a:r>
              <a:rPr lang="ru-RU" sz="1400" b="1" u="sng" smtClean="0"/>
              <a:t> </a:t>
            </a:r>
            <a:r>
              <a:rPr lang="ru-RU" sz="1400" smtClean="0"/>
              <a:t>воды относят её активную реакцию, жесткость, окисляемость, количество растворенных солей, химических веществ и их соединений.</a:t>
            </a:r>
          </a:p>
          <a:p>
            <a:pPr algn="just">
              <a:buFont typeface="Wingdings 3" pitchFamily="18" charset="2"/>
              <a:buNone/>
            </a:pPr>
            <a:r>
              <a:rPr lang="ru-RU" sz="1400" i="1" u="sng" smtClean="0"/>
              <a:t>Активная реакция</a:t>
            </a:r>
            <a:r>
              <a:rPr lang="ru-RU" sz="1400" u="sng" smtClean="0"/>
              <a:t> </a:t>
            </a:r>
            <a:r>
              <a:rPr lang="ru-RU" sz="1400" smtClean="0"/>
              <a:t>воды, характеризующая степень её щелочности или кислотности, определяется концентрацией в воде водородных ионов. При рН</a:t>
            </a:r>
            <a:r>
              <a:rPr lang="ru-RU" sz="1400" baseline="30000" smtClean="0"/>
              <a:t>+ </a:t>
            </a:r>
            <a:r>
              <a:rPr lang="ru-RU" sz="1400" smtClean="0"/>
              <a:t>= 7 вода нейтральна, при  рН</a:t>
            </a:r>
            <a:r>
              <a:rPr lang="ru-RU" sz="1400" baseline="30000" smtClean="0"/>
              <a:t>+ </a:t>
            </a:r>
            <a:r>
              <a:rPr lang="ru-RU" sz="1400" smtClean="0">
                <a:sym typeface="Symbol" pitchFamily="18" charset="2"/>
              </a:rPr>
              <a:t></a:t>
            </a:r>
            <a:r>
              <a:rPr lang="ru-RU" sz="1400" smtClean="0"/>
              <a:t> 7 вода проявляет кислотные свойства, а при рН</a:t>
            </a:r>
            <a:r>
              <a:rPr lang="ru-RU" sz="1400" baseline="30000" smtClean="0"/>
              <a:t>+ </a:t>
            </a:r>
            <a:r>
              <a:rPr lang="ru-RU" sz="1400" smtClean="0">
                <a:sym typeface="Symbol" pitchFamily="18" charset="2"/>
              </a:rPr>
              <a:t></a:t>
            </a:r>
            <a:r>
              <a:rPr lang="ru-RU" sz="1400" smtClean="0"/>
              <a:t> 7 – щелочные.</a:t>
            </a:r>
          </a:p>
          <a:p>
            <a:pPr algn="just">
              <a:buFont typeface="Wingdings 3" pitchFamily="18" charset="2"/>
              <a:buNone/>
            </a:pPr>
            <a:r>
              <a:rPr lang="ru-RU" sz="1400" i="1" u="sng" smtClean="0"/>
              <a:t>Жесткость</a:t>
            </a:r>
            <a:r>
              <a:rPr lang="ru-RU" sz="1400" u="sng" smtClean="0"/>
              <a:t> воды </a:t>
            </a:r>
            <a:r>
              <a:rPr lang="ru-RU" sz="1400" smtClean="0"/>
              <a:t>определяется наличием в ней солей кальция и магния и измеряется в </a:t>
            </a:r>
            <a:r>
              <a:rPr lang="ru-RU" sz="1400" i="1" smtClean="0"/>
              <a:t>мг-экв/л</a:t>
            </a:r>
            <a:r>
              <a:rPr lang="ru-RU" sz="1400" smtClean="0"/>
              <a:t>. Наличие в воде двууглекислых солей кальция и магния обусловливают </a:t>
            </a:r>
            <a:r>
              <a:rPr lang="ru-RU" sz="1400" i="1" smtClean="0"/>
              <a:t>карбонатную, </a:t>
            </a:r>
            <a:r>
              <a:rPr lang="ru-RU" sz="1400" smtClean="0"/>
              <a:t>или</a:t>
            </a:r>
            <a:r>
              <a:rPr lang="ru-RU" sz="1400" i="1" smtClean="0"/>
              <a:t> временную,</a:t>
            </a:r>
            <a:r>
              <a:rPr lang="ru-RU" sz="1400" smtClean="0"/>
              <a:t> жесткость, которая исчезает при кипячении воды. Присутствие в воде хлористых и сернокислых солей кальция и магния образует </a:t>
            </a:r>
            <a:r>
              <a:rPr lang="ru-RU" sz="1400" i="1" smtClean="0"/>
              <a:t>некарбонатную</a:t>
            </a:r>
            <a:r>
              <a:rPr lang="ru-RU" sz="1400" smtClean="0"/>
              <a:t>, или </a:t>
            </a:r>
            <a:r>
              <a:rPr lang="ru-RU" sz="1400" i="1" smtClean="0"/>
              <a:t>постоянную</a:t>
            </a:r>
            <a:r>
              <a:rPr lang="ru-RU" sz="1400" smtClean="0"/>
              <a:t> жесткость, остающуюся в воде после кипячения. Сумма карбонатной и некарбонатной жесткостей характеризует </a:t>
            </a:r>
            <a:r>
              <a:rPr lang="ru-RU" sz="1400" i="1" smtClean="0"/>
              <a:t>общую</a:t>
            </a:r>
            <a:r>
              <a:rPr lang="ru-RU" sz="1400" smtClean="0"/>
              <a:t> жесткость воды. Жесткость воды поверхностных источников обычно меньше чем подземных.</a:t>
            </a:r>
          </a:p>
          <a:p>
            <a:pPr algn="just">
              <a:buFont typeface="Wingdings 3" pitchFamily="18" charset="2"/>
              <a:buNone/>
            </a:pPr>
            <a:r>
              <a:rPr lang="ru-RU" sz="1400" i="1" u="sng" smtClean="0"/>
              <a:t>Окисляемость</a:t>
            </a:r>
            <a:r>
              <a:rPr lang="ru-RU" sz="1400" smtClean="0"/>
              <a:t> характеризует количество кислорода, необходимого для окисления органических веществ, растворенных в 1 </a:t>
            </a:r>
            <a:r>
              <a:rPr lang="ru-RU" sz="1400" i="1" smtClean="0"/>
              <a:t>л</a:t>
            </a:r>
            <a:r>
              <a:rPr lang="ru-RU" sz="1400" smtClean="0"/>
              <a:t> воды, и является косвенным признаком загрязнения воды сточными водами.</a:t>
            </a:r>
          </a:p>
          <a:p>
            <a:pPr algn="just">
              <a:buFont typeface="Wingdings 3" pitchFamily="18" charset="2"/>
              <a:buNone/>
            </a:pPr>
            <a:r>
              <a:rPr lang="ru-RU" sz="1400" i="1" u="sng" smtClean="0"/>
              <a:t>Плотный осадок</a:t>
            </a:r>
            <a:r>
              <a:rPr lang="ru-RU" sz="1400" u="sng" smtClean="0"/>
              <a:t> </a:t>
            </a:r>
            <a:r>
              <a:rPr lang="ru-RU" sz="1400" smtClean="0"/>
              <a:t>характеризует </a:t>
            </a:r>
            <a:r>
              <a:rPr lang="ru-RU" sz="1400" i="1" smtClean="0"/>
              <a:t>содержание в воде растворенных солей</a:t>
            </a:r>
            <a:r>
              <a:rPr lang="ru-RU" sz="1400" smtClean="0"/>
              <a:t> и измеряется в </a:t>
            </a:r>
            <a:r>
              <a:rPr lang="ru-RU" sz="1400" i="1" smtClean="0"/>
              <a:t>мг/л</a:t>
            </a:r>
            <a:r>
              <a:rPr lang="ru-RU" sz="1400" smtClean="0"/>
              <a:t>. Воды поверхностных источников имеют меньший плотный остаток по сравнению с</a:t>
            </a:r>
          </a:p>
          <a:p>
            <a:pPr algn="just">
              <a:spcBef>
                <a:spcPct val="0"/>
              </a:spcBef>
              <a:buFont typeface="Wingdings 3" pitchFamily="18" charset="2"/>
              <a:buNone/>
            </a:pPr>
            <a:r>
              <a:rPr lang="ru-RU" sz="1400" smtClean="0"/>
              <a:t>подземными водами.</a:t>
            </a:r>
          </a:p>
          <a:p>
            <a:endParaRPr lang="ru-RU" smtClean="0"/>
          </a:p>
        </p:txBody>
      </p:sp>
      <p:sp>
        <p:nvSpPr>
          <p:cNvPr id="3" name="Заголовок 2"/>
          <p:cNvSpPr>
            <a:spLocks noGrp="1"/>
          </p:cNvSpPr>
          <p:nvPr>
            <p:ph type="title"/>
          </p:nvPr>
        </p:nvSpPr>
        <p:spPr/>
        <p:txBody>
          <a:bodyPr/>
          <a:lstStyle/>
          <a:p>
            <a:pPr>
              <a:defRPr/>
            </a:pPr>
            <a:r>
              <a:rPr lang="ru-RU" sz="3200" dirty="0" smtClean="0"/>
              <a:t>Свойства воды, требования к ее качеству</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40000" lnSpcReduction="20000"/>
          </a:bodyPr>
          <a:lstStyle/>
          <a:p>
            <a:pPr marL="365760" indent="-256032" algn="just" eaLnBrk="1" fontAlgn="auto" hangingPunct="1">
              <a:lnSpc>
                <a:spcPct val="120000"/>
              </a:lnSpc>
              <a:spcAft>
                <a:spcPts val="0"/>
              </a:spcAft>
              <a:buFont typeface="Wingdings 3"/>
              <a:buNone/>
              <a:defRPr/>
            </a:pPr>
            <a:r>
              <a:rPr lang="ru-RU" sz="2900" dirty="0" smtClean="0"/>
              <a:t>Важнейшей составляющей системы водоснабжения является источник водоснабжения. Необходимо отметить, что наличие водных ресурсов является одним из основных факторов, определяющих градостроительную перспективу поселения.</a:t>
            </a:r>
          </a:p>
          <a:p>
            <a:pPr marL="365760" indent="-256032" algn="just" eaLnBrk="1" fontAlgn="auto" hangingPunct="1">
              <a:lnSpc>
                <a:spcPct val="120000"/>
              </a:lnSpc>
              <a:spcAft>
                <a:spcPts val="0"/>
              </a:spcAft>
              <a:buFont typeface="Wingdings 3"/>
              <a:buNone/>
              <a:defRPr/>
            </a:pPr>
            <a:r>
              <a:rPr lang="ru-RU" sz="2900" dirty="0" smtClean="0"/>
              <a:t>Природные источники водоснабжения делятся на два основных типа:</a:t>
            </a:r>
          </a:p>
          <a:p>
            <a:pPr marL="365760" indent="-256032" algn="just" eaLnBrk="1" fontAlgn="auto" hangingPunct="1">
              <a:lnSpc>
                <a:spcPct val="120000"/>
              </a:lnSpc>
              <a:spcAft>
                <a:spcPts val="0"/>
              </a:spcAft>
              <a:buFont typeface="Wingdings 3"/>
              <a:buNone/>
              <a:defRPr/>
            </a:pPr>
            <a:r>
              <a:rPr lang="ru-RU" sz="2900" dirty="0" smtClean="0"/>
              <a:t>− подземные;</a:t>
            </a:r>
          </a:p>
          <a:p>
            <a:pPr marL="365760" indent="-256032" algn="just" eaLnBrk="1" fontAlgn="auto" hangingPunct="1">
              <a:lnSpc>
                <a:spcPct val="120000"/>
              </a:lnSpc>
              <a:spcAft>
                <a:spcPts val="0"/>
              </a:spcAft>
              <a:buFont typeface="Wingdings 3"/>
              <a:buNone/>
              <a:defRPr/>
            </a:pPr>
            <a:r>
              <a:rPr lang="ru-RU" sz="2900" dirty="0" smtClean="0"/>
              <a:t>− поверхностные.</a:t>
            </a:r>
          </a:p>
          <a:p>
            <a:pPr marL="365760" indent="-256032" algn="just" eaLnBrk="1" fontAlgn="auto" hangingPunct="1">
              <a:lnSpc>
                <a:spcPct val="120000"/>
              </a:lnSpc>
              <a:spcAft>
                <a:spcPts val="0"/>
              </a:spcAft>
              <a:buFont typeface="Wingdings 3"/>
              <a:buNone/>
              <a:defRPr/>
            </a:pPr>
            <a:r>
              <a:rPr lang="ru-RU" sz="2900" dirty="0" smtClean="0"/>
              <a:t>Подземные источники водоснабжения делятся на безнапорные и напорные (артезианские). Наличие в данной местности подземных источников, пригодных для хозяйственно-питьевых целей, глубина залегания вод, мощности водоносных слоев устанавливаются гидрологическими изысканиями. </a:t>
            </a:r>
          </a:p>
          <a:p>
            <a:pPr marL="365760" indent="-256032" algn="just" eaLnBrk="1" fontAlgn="auto" hangingPunct="1">
              <a:lnSpc>
                <a:spcPct val="120000"/>
              </a:lnSpc>
              <a:spcAft>
                <a:spcPts val="0"/>
              </a:spcAft>
              <a:buFont typeface="Wingdings 3"/>
              <a:buNone/>
              <a:defRPr/>
            </a:pPr>
            <a:r>
              <a:rPr lang="ru-RU" sz="2900" dirty="0" smtClean="0"/>
              <a:t>Безнапорные грунтовые воды используются в основном для индивидуального водоснабжения в сельской местности. При вскрытии колодцем или скважиной безнапорного водоносного слоя, уровень воды в них устанавливается на уровне, совпадающем с уровнем подземных вод.</a:t>
            </a:r>
          </a:p>
          <a:p>
            <a:pPr marL="365760" indent="-256032" algn="just" eaLnBrk="1" fontAlgn="auto" hangingPunct="1">
              <a:lnSpc>
                <a:spcPct val="120000"/>
              </a:lnSpc>
              <a:spcAft>
                <a:spcPts val="0"/>
              </a:spcAft>
              <a:buFont typeface="Wingdings 3"/>
              <a:buNone/>
              <a:defRPr/>
            </a:pPr>
            <a:r>
              <a:rPr lang="ru-RU" sz="2900" dirty="0" smtClean="0"/>
              <a:t>Напорные (артезианские) подземные воды характеризуются постоянством состава и температуры, в большинстве случаев они обладают высоким качеством и могут использоваться для хозяйственно-питьевого водоснабжения без очистки. К факторам, снижающим качество артезианских вод, можно отнести их возможную повышенную минерализацию.  При вскрытии скважиной напорного водоносного слоя уровень воды в ней зависит от величины напора воды в водоносном слое. В том случае, если напор превышает глубину залегания напорного водоносного слоя, артезианские воды поступают на поверхность земли и называются самоизливающимися. </a:t>
            </a:r>
          </a:p>
        </p:txBody>
      </p:sp>
      <p:sp>
        <p:nvSpPr>
          <p:cNvPr id="3" name="Заголовок 2"/>
          <p:cNvSpPr>
            <a:spLocks noGrp="1"/>
          </p:cNvSpPr>
          <p:nvPr>
            <p:ph type="title"/>
          </p:nvPr>
        </p:nvSpPr>
        <p:spPr/>
        <p:txBody>
          <a:bodyPr/>
          <a:lstStyle/>
          <a:p>
            <a:pPr eaLnBrk="1" fontAlgn="auto" hangingPunct="1">
              <a:spcAft>
                <a:spcPts val="0"/>
              </a:spcAft>
              <a:defRPr/>
            </a:pPr>
            <a:r>
              <a:rPr lang="ru-RU" sz="3200" dirty="0" smtClean="0"/>
              <a:t>Источники водоснабжения</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Содержимое 1"/>
          <p:cNvSpPr>
            <a:spLocks noGrp="1"/>
          </p:cNvSpPr>
          <p:nvPr>
            <p:ph idx="1"/>
          </p:nvPr>
        </p:nvSpPr>
        <p:spPr>
          <a:xfrm>
            <a:off x="428625" y="1481138"/>
            <a:ext cx="8258175" cy="4876800"/>
          </a:xfrm>
        </p:spPr>
        <p:txBody>
          <a:bodyPr/>
          <a:lstStyle/>
          <a:p>
            <a:pPr algn="just">
              <a:buFont typeface="Wingdings 3" pitchFamily="18" charset="2"/>
              <a:buNone/>
            </a:pPr>
            <a:r>
              <a:rPr lang="ru-RU" sz="1800" dirty="0" smtClean="0"/>
              <a:t>В настоящее время основным источником хозяйственно-питьевого, противопожарного водоснабжения МО Медведского сельсовета являются артезианские воды. Водоснабжение осуществляется из подземного </a:t>
            </a:r>
            <a:r>
              <a:rPr lang="ru-RU" sz="1800" dirty="0" smtClean="0"/>
              <a:t>водозабора, </a:t>
            </a:r>
            <a:r>
              <a:rPr lang="ru-RU" sz="1800" dirty="0" smtClean="0"/>
              <a:t>находящегося в ведении Муниципального унитарного предприятия ЖКХ «Универсал». Водозабор состоит из 7-ми скважин с водонапорными башнями. </a:t>
            </a:r>
          </a:p>
          <a:p>
            <a:pPr algn="just">
              <a:buFont typeface="Wingdings 3" pitchFamily="18" charset="2"/>
              <a:buNone/>
            </a:pPr>
            <a:r>
              <a:rPr lang="ru-RU" sz="1800" dirty="0" smtClean="0"/>
              <a:t>Основными элементами артезианской скважины являются: устье, ствол и водоприемная часть.</a:t>
            </a:r>
          </a:p>
          <a:p>
            <a:pPr algn="just">
              <a:buFont typeface="Wingdings 3" pitchFamily="18" charset="2"/>
              <a:buNone/>
            </a:pPr>
            <a:r>
              <a:rPr lang="ru-RU" sz="1800" dirty="0" smtClean="0"/>
              <a:t>Запасные емкости (резервуары) способствуют повышению надежности систем водоснабжения, т. е. обеспечивают выполнение одного из основных требований, предъявляемых к этим системам.</a:t>
            </a:r>
          </a:p>
          <a:p>
            <a:pPr algn="just">
              <a:buFont typeface="Wingdings 3" pitchFamily="18" charset="2"/>
              <a:buNone/>
            </a:pPr>
            <a:r>
              <a:rPr lang="ru-RU" sz="1800" dirty="0" smtClean="0"/>
              <a:t>Регулирующие емкости (водонапорные башни) позволяют обеспечить более или менее равномерную работу насосных станций, так как </a:t>
            </a:r>
            <a:r>
              <a:rPr lang="ru-RU" sz="1800" dirty="0" smtClean="0"/>
              <a:t>отпадает </a:t>
            </a:r>
            <a:r>
              <a:rPr lang="ru-RU" sz="1800" dirty="0" smtClean="0"/>
              <a:t>необходимость в подаче ими пиковых расходов воды, а также уменьшить диаметр, а следовательно, и стоимость водоводов и транзитных магистралей водопроводной сети.</a:t>
            </a:r>
          </a:p>
          <a:p>
            <a:pPr algn="just">
              <a:buFont typeface="Wingdings 3" pitchFamily="18" charset="2"/>
              <a:buNone/>
            </a:pPr>
            <a:endParaRPr lang="ru-RU" dirty="0" smtClean="0"/>
          </a:p>
        </p:txBody>
      </p:sp>
      <p:sp>
        <p:nvSpPr>
          <p:cNvPr id="3" name="Заголовок 2"/>
          <p:cNvSpPr>
            <a:spLocks noGrp="1"/>
          </p:cNvSpPr>
          <p:nvPr>
            <p:ph type="title"/>
          </p:nvPr>
        </p:nvSpPr>
        <p:spPr/>
        <p:txBody>
          <a:bodyPr/>
          <a:lstStyle/>
          <a:p>
            <a:pPr>
              <a:defRPr/>
            </a:pPr>
            <a:r>
              <a:rPr lang="ru-RU" sz="3200" dirty="0" smtClean="0"/>
              <a:t>Существующие источники водоснабжения</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sz="3200" dirty="0" smtClean="0"/>
              <a:t>Водоснабжение из источника подземной воды</a:t>
            </a:r>
            <a:endParaRPr lang="ru-RU" sz="3200" dirty="0"/>
          </a:p>
        </p:txBody>
      </p:sp>
      <p:sp>
        <p:nvSpPr>
          <p:cNvPr id="3" name="Текст 2"/>
          <p:cNvSpPr>
            <a:spLocks noGrp="1"/>
          </p:cNvSpPr>
          <p:nvPr>
            <p:ph type="body" idx="1"/>
          </p:nvPr>
        </p:nvSpPr>
        <p:spPr>
          <a:xfrm>
            <a:off x="457200" y="5410200"/>
            <a:ext cx="8186738" cy="762000"/>
          </a:xfrm>
        </p:spPr>
        <p:txBody>
          <a:bodyPr>
            <a:normAutofit fontScale="92500" lnSpcReduction="10000"/>
          </a:bodyPr>
          <a:lstStyle/>
          <a:p>
            <a:pPr algn="ctr" eaLnBrk="1" fontAlgn="auto" hangingPunct="1">
              <a:spcAft>
                <a:spcPts val="0"/>
              </a:spcAft>
              <a:buFont typeface="Wingdings 3"/>
              <a:buNone/>
              <a:defRPr/>
            </a:pPr>
            <a:r>
              <a:rPr lang="ru-RU" b="1" dirty="0" smtClean="0"/>
              <a:t>Водоснабжение из источника подземной воды </a:t>
            </a:r>
          </a:p>
          <a:p>
            <a:pPr algn="ctr" eaLnBrk="1" fontAlgn="auto" hangingPunct="1">
              <a:spcAft>
                <a:spcPts val="0"/>
              </a:spcAft>
              <a:buFont typeface="Wingdings 3"/>
              <a:buNone/>
              <a:defRPr/>
            </a:pPr>
            <a:r>
              <a:rPr lang="ru-RU" b="1" dirty="0" smtClean="0"/>
              <a:t>(с башней) 	</a:t>
            </a:r>
          </a:p>
        </p:txBody>
      </p:sp>
      <p:pic>
        <p:nvPicPr>
          <p:cNvPr id="19460" name="Содержимое 6" descr="clip_image010_thumb 1.jpg"/>
          <p:cNvPicPr>
            <a:picLocks noGrp="1" noChangeAspect="1"/>
          </p:cNvPicPr>
          <p:nvPr>
            <p:ph sz="quarter" idx="2"/>
          </p:nvPr>
        </p:nvPicPr>
        <p:blipFill>
          <a:blip r:embed="rId2" cstate="print"/>
          <a:srcRect/>
          <a:stretch>
            <a:fillRect/>
          </a:stretch>
        </p:blipFill>
        <p:spPr>
          <a:xfrm>
            <a:off x="642938" y="1857375"/>
            <a:ext cx="3595687" cy="2916238"/>
          </a:xfrm>
          <a:ln>
            <a:noFill/>
            <a:prstDash val="solid"/>
          </a:ln>
        </p:spPr>
      </p:pic>
      <p:sp>
        <p:nvSpPr>
          <p:cNvPr id="19461" name="Содержимое 5"/>
          <p:cNvSpPr>
            <a:spLocks noGrp="1"/>
          </p:cNvSpPr>
          <p:nvPr>
            <p:ph sz="quarter" idx="4"/>
          </p:nvPr>
        </p:nvSpPr>
        <p:spPr>
          <a:xfrm>
            <a:off x="4645025" y="1444625"/>
            <a:ext cx="4041775" cy="3941763"/>
          </a:xfrm>
          <a:ln>
            <a:prstDash val="solid"/>
          </a:ln>
        </p:spPr>
        <p:txBody>
          <a:bodyPr/>
          <a:lstStyle/>
          <a:p>
            <a:pPr marL="566738" indent="-457200" eaLnBrk="1" hangingPunct="1">
              <a:lnSpc>
                <a:spcPct val="150000"/>
              </a:lnSpc>
              <a:spcBef>
                <a:spcPct val="0"/>
              </a:spcBef>
              <a:buFont typeface="Lucida Sans Unicode" pitchFamily="34" charset="0"/>
              <a:buAutoNum type="arabicPeriod"/>
            </a:pPr>
            <a:r>
              <a:rPr lang="ru-RU" sz="2000" smtClean="0"/>
              <a:t>артезианская скважина;</a:t>
            </a:r>
          </a:p>
          <a:p>
            <a:pPr marL="566738" indent="-457200" eaLnBrk="1" hangingPunct="1">
              <a:lnSpc>
                <a:spcPct val="150000"/>
              </a:lnSpc>
              <a:spcBef>
                <a:spcPct val="0"/>
              </a:spcBef>
              <a:buFont typeface="Lucida Sans Unicode" pitchFamily="34" charset="0"/>
              <a:buAutoNum type="arabicPeriod"/>
            </a:pPr>
            <a:r>
              <a:rPr lang="ru-RU" sz="2000" smtClean="0"/>
              <a:t>водоводы;</a:t>
            </a:r>
          </a:p>
          <a:p>
            <a:pPr marL="566738" indent="-457200" eaLnBrk="1" hangingPunct="1">
              <a:lnSpc>
                <a:spcPct val="150000"/>
              </a:lnSpc>
              <a:spcBef>
                <a:spcPct val="0"/>
              </a:spcBef>
              <a:buFont typeface="Lucida Sans Unicode" pitchFamily="34" charset="0"/>
              <a:buAutoNum type="arabicPeriod"/>
            </a:pPr>
            <a:r>
              <a:rPr lang="ru-RU" sz="2000" smtClean="0"/>
              <a:t>водонапорная башня;</a:t>
            </a:r>
          </a:p>
          <a:p>
            <a:pPr marL="566738" indent="-457200" eaLnBrk="1" hangingPunct="1">
              <a:lnSpc>
                <a:spcPct val="150000"/>
              </a:lnSpc>
              <a:spcBef>
                <a:spcPct val="0"/>
              </a:spcBef>
              <a:buFont typeface="Lucida Sans Unicode" pitchFamily="34" charset="0"/>
              <a:buAutoNum type="arabicPeriod"/>
            </a:pPr>
            <a:r>
              <a:rPr lang="ru-RU" sz="2000" smtClean="0"/>
              <a:t>водопроводная сеть.</a:t>
            </a:r>
          </a:p>
        </p:txBody>
      </p:sp>
    </p:spTree>
  </p:cSld>
  <p:clrMapOvr>
    <a:masterClrMapping/>
  </p:clrMapOvr>
  <p:transition spd="med" advClick="0" advTm="7000">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eaLnBrk="1" fontAlgn="auto" hangingPunct="1">
              <a:spcAft>
                <a:spcPts val="0"/>
              </a:spcAft>
              <a:defRPr/>
            </a:pPr>
            <a:r>
              <a:rPr lang="ru-RU" sz="3200" dirty="0" smtClean="0"/>
              <a:t>Производительность водозабора</a:t>
            </a:r>
            <a:endParaRPr lang="ru-RU" sz="3200" dirty="0"/>
          </a:p>
        </p:txBody>
      </p:sp>
      <p:graphicFrame>
        <p:nvGraphicFramePr>
          <p:cNvPr id="4" name="Содержимое 4"/>
          <p:cNvGraphicFramePr>
            <a:graphicFrameLocks noGrp="1"/>
          </p:cNvGraphicFramePr>
          <p:nvPr>
            <p:ph idx="1"/>
          </p:nvPr>
        </p:nvGraphicFramePr>
        <p:xfrm>
          <a:off x="508000" y="1531938"/>
          <a:ext cx="8128000" cy="442436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spd="med" advClick="0" advTm="7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одержимое 3"/>
          <p:cNvGraphicFramePr>
            <a:graphicFrameLocks noGrp="1"/>
          </p:cNvGraphicFramePr>
          <p:nvPr>
            <p:ph idx="1"/>
          </p:nvPr>
        </p:nvGraphicFramePr>
        <p:xfrm>
          <a:off x="514350" y="1619250"/>
          <a:ext cx="8154988" cy="4252913"/>
        </p:xfrm>
        <a:graphic>
          <a:graphicData uri="http://schemas.openxmlformats.org/drawingml/2006/chart">
            <c:chart xmlns:c="http://schemas.openxmlformats.org/drawingml/2006/chart" xmlns:r="http://schemas.openxmlformats.org/officeDocument/2006/relationships" r:id="rId2"/>
          </a:graphicData>
        </a:graphic>
      </p:graphicFrame>
      <p:sp>
        <p:nvSpPr>
          <p:cNvPr id="3" name="Заголовок 2"/>
          <p:cNvSpPr>
            <a:spLocks noGrp="1"/>
          </p:cNvSpPr>
          <p:nvPr>
            <p:ph type="title"/>
          </p:nvPr>
        </p:nvSpPr>
        <p:spPr/>
        <p:txBody>
          <a:bodyPr/>
          <a:lstStyle/>
          <a:p>
            <a:pPr>
              <a:defRPr/>
            </a:pPr>
            <a:r>
              <a:rPr lang="ru-RU" sz="3200" dirty="0" smtClean="0"/>
              <a:t>Производительность водозаборных скважин</a:t>
            </a:r>
            <a:endParaRPr lang="ru-RU" sz="3200" dirty="0"/>
          </a:p>
        </p:txBody>
      </p:sp>
    </p:spTree>
  </p:cSld>
  <p:clrMapOvr>
    <a:masterClrMapping/>
  </p:clrMapOvr>
  <p:transition spd="med" advClick="0" advTm="7000">
    <p:fad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2.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3.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ppt/theme/themeOverride4.xml><?xml version="1.0" encoding="utf-8"?>
<a:themeOverride xmlns:a="http://schemas.openxmlformats.org/drawingml/2006/main">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themeOverride>
</file>

<file path=docProps/app.xml><?xml version="1.0" encoding="utf-8"?>
<Properties xmlns="http://schemas.openxmlformats.org/officeDocument/2006/extended-properties" xmlns:vt="http://schemas.openxmlformats.org/officeDocument/2006/docPropsVTypes">
  <Template>Concourse</Template>
  <TotalTime>803</TotalTime>
  <Words>1883</Words>
  <Application>Microsoft Office PowerPoint</Application>
  <PresentationFormat>Экран (4:3)</PresentationFormat>
  <Paragraphs>187</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Открытая</vt:lpstr>
      <vt:lpstr>СХЕМА  ВОДОСНАБЖЕНИЯ</vt:lpstr>
      <vt:lpstr>Цели и задачи</vt:lpstr>
      <vt:lpstr>Свойства воды, требования к ее качеству</vt:lpstr>
      <vt:lpstr>Свойства воды, требования к ее качеству</vt:lpstr>
      <vt:lpstr>Источники водоснабжения</vt:lpstr>
      <vt:lpstr>Существующие источники водоснабжения</vt:lpstr>
      <vt:lpstr>Водоснабжение из источника подземной воды</vt:lpstr>
      <vt:lpstr>Производительность водозабора</vt:lpstr>
      <vt:lpstr>Производительность водозаборных скважин</vt:lpstr>
      <vt:lpstr>Наружная водопроводная сеть</vt:lpstr>
      <vt:lpstr>Тупиковые сети</vt:lpstr>
      <vt:lpstr>Кольцевые сети</vt:lpstr>
      <vt:lpstr>Комбинированные сети</vt:lpstr>
      <vt:lpstr>Описание водопроводных сетей</vt:lpstr>
      <vt:lpstr>Существующие технические и технологические проблемы</vt:lpstr>
      <vt:lpstr>Предложения по строительству, реконструкции</vt:lpstr>
      <vt:lpstr>Предложения по строительству, реконструкции</vt:lpstr>
      <vt:lpstr>Горизонтально-направленное бурение</vt:lpstr>
      <vt:lpstr>Перспективное потребление коммунальных ресурсов сфере водоснабжения</vt:lpstr>
      <vt:lpstr>Перспективное водопотребление</vt:lpstr>
      <vt:lpstr>Перспективное водопотребление</vt:lpstr>
      <vt:lpstr>Максимальные суточные расходы воды потребителями, м3/сут</vt:lpstr>
      <vt:lpstr>Потери питьевой и технической воды при ее транспортировке</vt:lpstr>
      <vt:lpstr>Фактические и планируемые потерях питьевой воды при ее транспортировке  </vt:lpstr>
      <vt:lpstr>Коммерческий учет воды</vt:lpstr>
      <vt:lpstr>Экологические аспекты</vt:lpstr>
      <vt:lpstr>Оценка объемов капитальных вложений</vt:lpstr>
      <vt:lpstr>Слайд 28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СХЕМА  ВОДОСНАБЖЕНИЯ</dc:title>
  <dc:creator>Пользователь</dc:creator>
  <cp:lastModifiedBy>Лена</cp:lastModifiedBy>
  <cp:revision>100</cp:revision>
  <dcterms:created xsi:type="dcterms:W3CDTF">2013-12-18T06:11:39Z</dcterms:created>
  <dcterms:modified xsi:type="dcterms:W3CDTF">2013-12-24T12:16:15Z</dcterms:modified>
</cp:coreProperties>
</file>